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5" r:id="rId3"/>
    <p:sldId id="276" r:id="rId4"/>
    <p:sldId id="277" r:id="rId5"/>
    <p:sldId id="257" r:id="rId6"/>
    <p:sldId id="258" r:id="rId7"/>
    <p:sldId id="278" r:id="rId8"/>
    <p:sldId id="280" r:id="rId9"/>
    <p:sldId id="279" r:id="rId10"/>
    <p:sldId id="283" r:id="rId11"/>
    <p:sldId id="284" r:id="rId12"/>
    <p:sldId id="285" r:id="rId13"/>
    <p:sldId id="266" r:id="rId14"/>
    <p:sldId id="286" r:id="rId15"/>
    <p:sldId id="259" r:id="rId16"/>
    <p:sldId id="267" r:id="rId17"/>
    <p:sldId id="260" r:id="rId18"/>
    <p:sldId id="261" r:id="rId19"/>
    <p:sldId id="262" r:id="rId20"/>
    <p:sldId id="287" r:id="rId21"/>
    <p:sldId id="268" r:id="rId22"/>
    <p:sldId id="269" r:id="rId23"/>
    <p:sldId id="288" r:id="rId24"/>
    <p:sldId id="289" r:id="rId25"/>
    <p:sldId id="290" r:id="rId26"/>
    <p:sldId id="271" r:id="rId27"/>
    <p:sldId id="293" r:id="rId28"/>
    <p:sldId id="291" r:id="rId29"/>
    <p:sldId id="263" r:id="rId30"/>
    <p:sldId id="272" r:id="rId31"/>
    <p:sldId id="273" r:id="rId32"/>
    <p:sldId id="292" r:id="rId33"/>
    <p:sldId id="274" r:id="rId34"/>
    <p:sldId id="264"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7200"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448B07-2C06-4CF2-8E91-F7385E71E2CB}"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1069D4-B020-4602-B87C-B094679675DF}"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6C11EA-3D59-4DFE-9385-0A032B3191AF}"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4936D4-0671-4B70-A95D-BFBC9A35DA5B}"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DDD67DAC-232D-4042-B5C0-E64770A42A28}" type="datetimeFigureOut">
              <a:rPr lang="en-US" dirty="0"/>
              <a:t>11/10/2022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CECD2C-79BD-4B90-B3FA-E3B19B3FF97B}" type="datetimeFigureOut">
              <a:rPr lang="en-US" dirty="0"/>
              <a:t>11/10/2022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E9FDB6-7A26-4DBB-9BB0-088C0534314D}" type="datetimeFigureOut">
              <a:rPr lang="en-US" dirty="0"/>
              <a:t>11/10/2022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2E7C72F-E0F0-449A-A903-6D7865ED3EFA}" type="datetimeFigureOut">
              <a:rPr lang="en-US" dirty="0"/>
              <a:t>11/10/2022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1207D-C9F3-42EA-960B-DC9955B358C7}" type="datetimeFigureOut">
              <a:rPr lang="en-US" dirty="0"/>
              <a:t>11/10/2022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D8827A6-8947-4115-8D9E-E89B1EC0518D}" type="datetimeFigureOut">
              <a:rPr lang="en-US" dirty="0"/>
              <a:t>11/10/2022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D460A6F-F31A-4CA3-B222-0B3C224FF998}" type="datetimeFigureOut">
              <a:rPr lang="en-US" dirty="0"/>
              <a:t>11/10/2022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48A1663-7765-4EF4-B97F-A02E70C6265E}" type="datetimeFigureOut">
              <a:rPr lang="en-US" dirty="0"/>
              <a:t>11/10/2022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0">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firescience.gov/" TargetMode="External"/><Relationship Id="rId2" Type="http://schemas.openxmlformats.org/officeDocument/2006/relationships/hyperlink" Target="http://www.firelab.or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Fire Emergency Plan</a:t>
            </a:r>
            <a:br>
              <a:rPr lang="en-US" dirty="0"/>
            </a:br>
            <a:endParaRPr lang="en-US" dirty="0"/>
          </a:p>
        </p:txBody>
      </p:sp>
      <p:sp>
        <p:nvSpPr>
          <p:cNvPr id="3" name="Subtitle 2"/>
          <p:cNvSpPr>
            <a:spLocks noGrp="1"/>
          </p:cNvSpPr>
          <p:nvPr>
            <p:ph type="subTitle" idx="1"/>
          </p:nvPr>
        </p:nvSpPr>
        <p:spPr/>
        <p:txBody>
          <a:bodyPr/>
          <a:lstStyle/>
          <a:p>
            <a:r>
              <a:rPr lang="en-US" dirty="0" smtClean="0"/>
              <a:t>Kidder Creek Camp</a:t>
            </a:r>
          </a:p>
        </p:txBody>
      </p:sp>
    </p:spTree>
    <p:extLst>
      <p:ext uri="{BB962C8B-B14F-4D97-AF65-F5344CB8AC3E}">
        <p14:creationId xmlns:p14="http://schemas.microsoft.com/office/powerpoint/2010/main" val="836131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“Catastrophic Conditions Simulation 2”</a:t>
            </a:r>
          </a:p>
          <a:p>
            <a:pPr lvl="1"/>
            <a:endParaRPr lang="en-US" dirty="0"/>
          </a:p>
          <a:p>
            <a:pPr lvl="2"/>
            <a:r>
              <a:rPr lang="en-US" dirty="0" smtClean="0"/>
              <a:t>20 m.p.h. constant winds blowing toward camp depending on fire start location.</a:t>
            </a:r>
          </a:p>
          <a:p>
            <a:pPr lvl="2"/>
            <a:r>
              <a:rPr lang="en-US" dirty="0" smtClean="0"/>
              <a:t>1 p.m. start on the </a:t>
            </a:r>
            <a:r>
              <a:rPr lang="en-US" i="1" dirty="0" smtClean="0"/>
              <a:t>North Side of Kidder Creek Drainage </a:t>
            </a:r>
            <a:r>
              <a:rPr lang="en-US" dirty="0" smtClean="0"/>
              <a:t>at the edge of the wilderness.</a:t>
            </a:r>
          </a:p>
          <a:p>
            <a:pPr lvl="2"/>
            <a:endParaRPr lang="en-US" dirty="0"/>
          </a:p>
          <a:p>
            <a:pPr lvl="2"/>
            <a:r>
              <a:rPr lang="en-US" dirty="0" smtClean="0"/>
              <a:t>Under these conditions the simulation shows that it would likely take </a:t>
            </a:r>
            <a:r>
              <a:rPr lang="en-US" u="sng" dirty="0" smtClean="0"/>
              <a:t>between 4 and 8 hours for the fire to reach the “safety zone” area.</a:t>
            </a:r>
          </a:p>
        </p:txBody>
      </p:sp>
    </p:spTree>
    <p:extLst>
      <p:ext uri="{BB962C8B-B14F-4D97-AF65-F5344CB8AC3E}">
        <p14:creationId xmlns:p14="http://schemas.microsoft.com/office/powerpoint/2010/main" val="1285097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“Catastrophic Conditions Simulation 3”</a:t>
            </a:r>
          </a:p>
          <a:p>
            <a:pPr lvl="1"/>
            <a:endParaRPr lang="en-US" dirty="0"/>
          </a:p>
          <a:p>
            <a:pPr lvl="2"/>
            <a:r>
              <a:rPr lang="en-US" dirty="0" smtClean="0"/>
              <a:t>20 m.p.h. constant winds blowing toward camp depending on fire start location.</a:t>
            </a:r>
          </a:p>
          <a:p>
            <a:pPr lvl="2"/>
            <a:r>
              <a:rPr lang="en-US" dirty="0" smtClean="0"/>
              <a:t>1 p.m. start in the </a:t>
            </a:r>
            <a:r>
              <a:rPr lang="en-US" i="1" dirty="0" smtClean="0"/>
              <a:t>residential area off of Valley Pines Dr.</a:t>
            </a:r>
            <a:endParaRPr lang="en-US" i="1" dirty="0"/>
          </a:p>
          <a:p>
            <a:pPr lvl="2"/>
            <a:endParaRPr lang="en-US" dirty="0" smtClean="0"/>
          </a:p>
          <a:p>
            <a:pPr lvl="2"/>
            <a:r>
              <a:rPr lang="en-US" dirty="0" smtClean="0"/>
              <a:t>Under these conditions the simulation shows that it likely would take </a:t>
            </a:r>
            <a:r>
              <a:rPr lang="en-US" u="sng" dirty="0" smtClean="0"/>
              <a:t>over 8 hours for the fire to reach the “safety zone” area.</a:t>
            </a:r>
          </a:p>
        </p:txBody>
      </p:sp>
    </p:spTree>
    <p:extLst>
      <p:ext uri="{BB962C8B-B14F-4D97-AF65-F5344CB8AC3E}">
        <p14:creationId xmlns:p14="http://schemas.microsoft.com/office/powerpoint/2010/main" val="322427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“Catastrophic Conditions Simulation 4”</a:t>
            </a:r>
          </a:p>
          <a:p>
            <a:pPr lvl="1"/>
            <a:endParaRPr lang="en-US" dirty="0"/>
          </a:p>
          <a:p>
            <a:pPr lvl="2"/>
            <a:r>
              <a:rPr lang="en-US" dirty="0" smtClean="0"/>
              <a:t>20 m.p.h. constant winds blowing toward camp depending on fire start location.</a:t>
            </a:r>
          </a:p>
          <a:p>
            <a:pPr lvl="2"/>
            <a:r>
              <a:rPr lang="en-US" dirty="0" smtClean="0"/>
              <a:t>1 p.m. start in the </a:t>
            </a:r>
            <a:r>
              <a:rPr lang="en-US" i="1" dirty="0" smtClean="0"/>
              <a:t>residential area in Greenview.</a:t>
            </a:r>
            <a:endParaRPr lang="en-US" i="1" dirty="0"/>
          </a:p>
          <a:p>
            <a:pPr lvl="2"/>
            <a:endParaRPr lang="en-US" dirty="0" smtClean="0"/>
          </a:p>
          <a:p>
            <a:pPr lvl="2"/>
            <a:r>
              <a:rPr lang="en-US" dirty="0" smtClean="0"/>
              <a:t>Under these conditions the simulation shows that it would likely take </a:t>
            </a:r>
            <a:r>
              <a:rPr lang="en-US" u="sng" dirty="0" smtClean="0"/>
              <a:t>as little as 2-4 hours for the fire to reach the “safety zone” area.  </a:t>
            </a:r>
          </a:p>
        </p:txBody>
      </p:sp>
    </p:spTree>
    <p:extLst>
      <p:ext uri="{BB962C8B-B14F-4D97-AF65-F5344CB8AC3E}">
        <p14:creationId xmlns:p14="http://schemas.microsoft.com/office/powerpoint/2010/main" val="1388988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endParaRPr lang="en-US" dirty="0"/>
          </a:p>
          <a:p>
            <a:pPr lvl="1"/>
            <a:r>
              <a:rPr lang="en-US" b="1" dirty="0" smtClean="0"/>
              <a:t>All simulations were done without suppression tactics which, when implemented,  gives us more time!  </a:t>
            </a:r>
          </a:p>
          <a:p>
            <a:pPr lvl="1"/>
            <a:endParaRPr lang="en-US" b="1" dirty="0"/>
          </a:p>
        </p:txBody>
      </p:sp>
    </p:spTree>
    <p:extLst>
      <p:ext uri="{BB962C8B-B14F-4D97-AF65-F5344CB8AC3E}">
        <p14:creationId xmlns:p14="http://schemas.microsoft.com/office/powerpoint/2010/main" val="117961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 Conclusion</a:t>
            </a:r>
            <a:endParaRPr lang="en-US" dirty="0"/>
          </a:p>
        </p:txBody>
      </p:sp>
      <p:sp>
        <p:nvSpPr>
          <p:cNvPr id="3" name="Content Placeholder 2"/>
          <p:cNvSpPr>
            <a:spLocks noGrp="1"/>
          </p:cNvSpPr>
          <p:nvPr>
            <p:ph idx="1"/>
          </p:nvPr>
        </p:nvSpPr>
        <p:spPr/>
        <p:txBody>
          <a:bodyPr>
            <a:normAutofit/>
          </a:bodyPr>
          <a:lstStyle/>
          <a:p>
            <a:pPr lvl="1"/>
            <a:endParaRPr lang="en-US" dirty="0"/>
          </a:p>
          <a:p>
            <a:pPr lvl="1"/>
            <a:r>
              <a:rPr lang="en-US" dirty="0" smtClean="0"/>
              <a:t>Under “Normal” Conditions there is ample time for evacuation with hours to spare.  </a:t>
            </a:r>
          </a:p>
          <a:p>
            <a:pPr lvl="1"/>
            <a:r>
              <a:rPr lang="en-US" dirty="0" smtClean="0"/>
              <a:t>Under “Catastrophic” Conditions in all but the very worst scenario we have ample time for a 2 hour evacuation.  </a:t>
            </a:r>
          </a:p>
          <a:p>
            <a:pPr lvl="2"/>
            <a:r>
              <a:rPr lang="en-US" dirty="0" smtClean="0"/>
              <a:t>**The chance of these catastrophic conditions existing are very low.  </a:t>
            </a:r>
          </a:p>
          <a:p>
            <a:pPr lvl="2"/>
            <a:r>
              <a:rPr lang="en-US" dirty="0" smtClean="0"/>
              <a:t>**When suppression tactics and interventions are implemented, this adds to the time available for evacuation.   </a:t>
            </a:r>
            <a:endParaRPr lang="en-US" dirty="0"/>
          </a:p>
        </p:txBody>
      </p:sp>
    </p:spTree>
    <p:extLst>
      <p:ext uri="{BB962C8B-B14F-4D97-AF65-F5344CB8AC3E}">
        <p14:creationId xmlns:p14="http://schemas.microsoft.com/office/powerpoint/2010/main" val="19362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and Safeguarding</a:t>
            </a:r>
            <a:endParaRPr lang="en-US" dirty="0"/>
          </a:p>
        </p:txBody>
      </p:sp>
      <p:sp>
        <p:nvSpPr>
          <p:cNvPr id="3" name="Content Placeholder 2"/>
          <p:cNvSpPr>
            <a:spLocks noGrp="1"/>
          </p:cNvSpPr>
          <p:nvPr>
            <p:ph idx="1"/>
          </p:nvPr>
        </p:nvSpPr>
        <p:spPr/>
        <p:txBody>
          <a:bodyPr/>
          <a:lstStyle/>
          <a:p>
            <a:r>
              <a:rPr lang="en-US" dirty="0" smtClean="0"/>
              <a:t>Management by staff of ongoing </a:t>
            </a:r>
            <a:r>
              <a:rPr lang="en-US" dirty="0"/>
              <a:t>f</a:t>
            </a:r>
            <a:r>
              <a:rPr lang="en-US" dirty="0" smtClean="0"/>
              <a:t>uel </a:t>
            </a:r>
            <a:r>
              <a:rPr lang="en-US" dirty="0"/>
              <a:t>r</a:t>
            </a:r>
            <a:r>
              <a:rPr lang="en-US" dirty="0" smtClean="0"/>
              <a:t>eduction </a:t>
            </a:r>
            <a:r>
              <a:rPr lang="en-US" dirty="0"/>
              <a:t>w</a:t>
            </a:r>
            <a:r>
              <a:rPr lang="en-US" dirty="0" smtClean="0"/>
              <a:t>ork, specifically along roadways, program areas and around the “safety zone”. </a:t>
            </a:r>
          </a:p>
          <a:p>
            <a:r>
              <a:rPr lang="en-US" dirty="0" smtClean="0"/>
              <a:t>In collaboration with Neighbors for fuel reduction and fire break projects.</a:t>
            </a:r>
          </a:p>
          <a:p>
            <a:r>
              <a:rPr lang="en-US" dirty="0" smtClean="0"/>
              <a:t>Working with Forester Dan </a:t>
            </a:r>
            <a:r>
              <a:rPr lang="en-US" dirty="0" err="1" smtClean="0"/>
              <a:t>Larivee</a:t>
            </a:r>
            <a:r>
              <a:rPr lang="en-US" dirty="0" smtClean="0"/>
              <a:t>, through the California Forest Improvement Program (CFIP) on fuel reduction projects.  Have completed our Forest Management Plan and have applications for funding for key projects as designated through our plan.  </a:t>
            </a:r>
          </a:p>
          <a:p>
            <a:r>
              <a:rPr lang="en-US" dirty="0" smtClean="0"/>
              <a:t>We manage “Defensible Space” around all buildings and in program areas and receive yearly inspections by the local fire chief.  </a:t>
            </a:r>
            <a:endParaRPr lang="en-US" dirty="0"/>
          </a:p>
        </p:txBody>
      </p:sp>
    </p:spTree>
    <p:extLst>
      <p:ext uri="{BB962C8B-B14F-4D97-AF65-F5344CB8AC3E}">
        <p14:creationId xmlns:p14="http://schemas.microsoft.com/office/powerpoint/2010/main" val="157303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Plan</a:t>
            </a:r>
            <a:endParaRPr lang="en-US" dirty="0"/>
          </a:p>
        </p:txBody>
      </p:sp>
      <p:sp>
        <p:nvSpPr>
          <p:cNvPr id="3" name="Content Placeholder 2"/>
          <p:cNvSpPr>
            <a:spLocks noGrp="1"/>
          </p:cNvSpPr>
          <p:nvPr>
            <p:ph idx="1"/>
          </p:nvPr>
        </p:nvSpPr>
        <p:spPr/>
        <p:txBody>
          <a:bodyPr/>
          <a:lstStyle/>
          <a:p>
            <a:r>
              <a:rPr lang="en-US" dirty="0" smtClean="0"/>
              <a:t>LCES is an acronym used by firefighters when they go in to an area to fight fire.  This acronym is the standard used to keep firefighters safe and it includes 4 key components.  </a:t>
            </a:r>
            <a:endParaRPr lang="en-US" dirty="0" smtClean="0"/>
          </a:p>
          <a:p>
            <a:endParaRPr lang="en-US" dirty="0" smtClean="0"/>
          </a:p>
          <a:p>
            <a:pPr lvl="1"/>
            <a:r>
              <a:rPr lang="en-US" dirty="0" smtClean="0"/>
              <a:t>Lookout</a:t>
            </a:r>
          </a:p>
          <a:p>
            <a:pPr lvl="1"/>
            <a:r>
              <a:rPr lang="en-US" dirty="0" smtClean="0"/>
              <a:t>Communication</a:t>
            </a:r>
          </a:p>
          <a:p>
            <a:pPr lvl="1"/>
            <a:r>
              <a:rPr lang="en-US" dirty="0" smtClean="0"/>
              <a:t>Escape Route – which we will call Evacuation</a:t>
            </a:r>
          </a:p>
          <a:p>
            <a:pPr lvl="1"/>
            <a:r>
              <a:rPr lang="en-US" dirty="0" smtClean="0"/>
              <a:t>Safety Zone</a:t>
            </a:r>
            <a:endParaRPr lang="en-US" dirty="0"/>
          </a:p>
        </p:txBody>
      </p:sp>
    </p:spTree>
    <p:extLst>
      <p:ext uri="{BB962C8B-B14F-4D97-AF65-F5344CB8AC3E}">
        <p14:creationId xmlns:p14="http://schemas.microsoft.com/office/powerpoint/2010/main" val="157605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Lookout</a:t>
            </a:r>
            <a:endParaRPr lang="en-US" dirty="0"/>
          </a:p>
        </p:txBody>
      </p:sp>
      <p:sp>
        <p:nvSpPr>
          <p:cNvPr id="3" name="Content Placeholder 2"/>
          <p:cNvSpPr>
            <a:spLocks noGrp="1"/>
          </p:cNvSpPr>
          <p:nvPr>
            <p:ph idx="1"/>
          </p:nvPr>
        </p:nvSpPr>
        <p:spPr/>
        <p:txBody>
          <a:bodyPr/>
          <a:lstStyle/>
          <a:p>
            <a:r>
              <a:rPr lang="en-US" dirty="0" smtClean="0"/>
              <a:t>There are multiple managed lookout sites watching for fire starts in our area.  </a:t>
            </a:r>
            <a:r>
              <a:rPr lang="en-US" dirty="0" err="1" smtClean="0"/>
              <a:t>Duzel</a:t>
            </a:r>
            <a:r>
              <a:rPr lang="en-US" dirty="0" smtClean="0"/>
              <a:t> Rock managed by Cal Fire being the main lookout which has a clear view right up the Kidder Creek drainage.  </a:t>
            </a:r>
          </a:p>
          <a:p>
            <a:r>
              <a:rPr lang="en-US" dirty="0" smtClean="0"/>
              <a:t>All Kidder Creek Camp Staff are trained in child safety and keeping “The Big Eye” the big eye means that staff are constantly on the lookout for anything that would be unsafe to the </a:t>
            </a:r>
            <a:r>
              <a:rPr lang="en-US" dirty="0" smtClean="0"/>
              <a:t>campers, </a:t>
            </a:r>
            <a:r>
              <a:rPr lang="en-US" dirty="0" smtClean="0"/>
              <a:t>including fire.  </a:t>
            </a:r>
            <a:endParaRPr lang="en-US" dirty="0"/>
          </a:p>
        </p:txBody>
      </p:sp>
    </p:spTree>
    <p:extLst>
      <p:ext uri="{BB962C8B-B14F-4D97-AF65-F5344CB8AC3E}">
        <p14:creationId xmlns:p14="http://schemas.microsoft.com/office/powerpoint/2010/main" val="1007139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lstStyle/>
          <a:p>
            <a:r>
              <a:rPr lang="en-US" dirty="0" smtClean="0"/>
              <a:t>Use of apps for information about lightning strikes and fires.</a:t>
            </a:r>
          </a:p>
          <a:p>
            <a:r>
              <a:rPr lang="en-US" dirty="0" smtClean="0"/>
              <a:t>County Alert Systems. </a:t>
            </a:r>
          </a:p>
          <a:p>
            <a:r>
              <a:rPr lang="en-US" dirty="0" smtClean="0"/>
              <a:t>Cell phone use to communicate with outside resources as well as with on site staff.  </a:t>
            </a:r>
          </a:p>
          <a:p>
            <a:r>
              <a:rPr lang="en-US" dirty="0" smtClean="0"/>
              <a:t>Alarm system at camp to alert staff and campers of a emergency situation.  </a:t>
            </a:r>
          </a:p>
          <a:p>
            <a:endParaRPr lang="en-US" dirty="0"/>
          </a:p>
          <a:p>
            <a:pPr lvl="1"/>
            <a:r>
              <a:rPr lang="en-US" dirty="0" smtClean="0"/>
              <a:t>If there is a evacuation notice, we immediately implement our evacuation procedures.  </a:t>
            </a:r>
            <a:endParaRPr lang="en-US" dirty="0"/>
          </a:p>
        </p:txBody>
      </p:sp>
    </p:spTree>
    <p:extLst>
      <p:ext uri="{BB962C8B-B14F-4D97-AF65-F5344CB8AC3E}">
        <p14:creationId xmlns:p14="http://schemas.microsoft.com/office/powerpoint/2010/main" val="192511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a:t>
            </a:r>
            <a:endParaRPr lang="en-US" dirty="0"/>
          </a:p>
        </p:txBody>
      </p:sp>
      <p:sp>
        <p:nvSpPr>
          <p:cNvPr id="3" name="Content Placeholder 2"/>
          <p:cNvSpPr>
            <a:spLocks noGrp="1"/>
          </p:cNvSpPr>
          <p:nvPr>
            <p:ph idx="1"/>
          </p:nvPr>
        </p:nvSpPr>
        <p:spPr/>
        <p:txBody>
          <a:bodyPr/>
          <a:lstStyle/>
          <a:p>
            <a:r>
              <a:rPr lang="en-US" dirty="0" smtClean="0"/>
              <a:t>Our primary evacuation route is down South Kidder Creek Road.  </a:t>
            </a:r>
          </a:p>
          <a:p>
            <a:pPr lvl="1"/>
            <a:r>
              <a:rPr lang="en-US" dirty="0" smtClean="0"/>
              <a:t>If the primary option is compromised, the Secondary evacuation route will be used out Taylor Divide, connecting to Patterson Creek Road.  </a:t>
            </a:r>
          </a:p>
          <a:p>
            <a:pPr lvl="2"/>
            <a:r>
              <a:rPr lang="en-US" dirty="0" smtClean="0"/>
              <a:t>(This secondary route will be completed before approval of the permit.)</a:t>
            </a:r>
          </a:p>
          <a:p>
            <a:pPr lvl="2"/>
            <a:r>
              <a:rPr lang="en-US" dirty="0" smtClean="0"/>
              <a:t>**See Fire Evacuation Plan map – appendix 3.</a:t>
            </a:r>
          </a:p>
          <a:p>
            <a:pPr lvl="2"/>
            <a:endParaRPr lang="en-US" dirty="0" smtClean="0"/>
          </a:p>
          <a:p>
            <a:pPr marL="548640" lvl="2" indent="0">
              <a:buNone/>
            </a:pPr>
            <a:endParaRPr lang="en-US" dirty="0" smtClean="0"/>
          </a:p>
        </p:txBody>
      </p:sp>
    </p:spTree>
    <p:extLst>
      <p:ext uri="{BB962C8B-B14F-4D97-AF65-F5344CB8AC3E}">
        <p14:creationId xmlns:p14="http://schemas.microsoft.com/office/powerpoint/2010/main" val="150356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idx="1"/>
          </p:nvPr>
        </p:nvSpPr>
        <p:spPr/>
        <p:txBody>
          <a:bodyPr/>
          <a:lstStyle/>
          <a:p>
            <a:r>
              <a:rPr lang="en-US" dirty="0" smtClean="0"/>
              <a:t>The Big Question</a:t>
            </a:r>
          </a:p>
          <a:p>
            <a:r>
              <a:rPr lang="en-US" dirty="0" smtClean="0"/>
              <a:t>Cal Fire Consultation</a:t>
            </a:r>
          </a:p>
          <a:p>
            <a:r>
              <a:rPr lang="en-US" dirty="0" smtClean="0"/>
              <a:t>Fire Simulation Modeling</a:t>
            </a:r>
          </a:p>
          <a:p>
            <a:r>
              <a:rPr lang="en-US" dirty="0" smtClean="0"/>
              <a:t>Prevention and Safeguarding</a:t>
            </a:r>
          </a:p>
          <a:p>
            <a:r>
              <a:rPr lang="en-US" dirty="0" smtClean="0"/>
              <a:t>Wildland Fire Emergency Plan for Kidder Creek Camp</a:t>
            </a:r>
          </a:p>
          <a:p>
            <a:r>
              <a:rPr lang="en-US" dirty="0" smtClean="0"/>
              <a:t>Benefits to Community</a:t>
            </a:r>
          </a:p>
          <a:p>
            <a:r>
              <a:rPr lang="en-US" dirty="0" smtClean="0"/>
              <a:t>Conclusion</a:t>
            </a:r>
          </a:p>
          <a:p>
            <a:endParaRPr lang="en-US" dirty="0" smtClean="0"/>
          </a:p>
          <a:p>
            <a:endParaRPr lang="en-US" dirty="0"/>
          </a:p>
        </p:txBody>
      </p:sp>
    </p:spTree>
    <p:extLst>
      <p:ext uri="{BB962C8B-B14F-4D97-AF65-F5344CB8AC3E}">
        <p14:creationId xmlns:p14="http://schemas.microsoft.com/office/powerpoint/2010/main" val="1598595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referRelativeResize="0">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51" y="0"/>
            <a:ext cx="10953750" cy="6810375"/>
          </a:xfrm>
          <a:prstGeom prst="rect">
            <a:avLst/>
          </a:prstGeom>
        </p:spPr>
      </p:pic>
    </p:spTree>
    <p:extLst>
      <p:ext uri="{BB962C8B-B14F-4D97-AF65-F5344CB8AC3E}">
        <p14:creationId xmlns:p14="http://schemas.microsoft.com/office/powerpoint/2010/main" val="3363735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a:t>
            </a:r>
            <a:endParaRPr lang="en-US" dirty="0"/>
          </a:p>
        </p:txBody>
      </p:sp>
      <p:sp>
        <p:nvSpPr>
          <p:cNvPr id="3" name="Content Placeholder 2"/>
          <p:cNvSpPr>
            <a:spLocks noGrp="1"/>
          </p:cNvSpPr>
          <p:nvPr>
            <p:ph idx="1"/>
          </p:nvPr>
        </p:nvSpPr>
        <p:spPr/>
        <p:txBody>
          <a:bodyPr/>
          <a:lstStyle/>
          <a:p>
            <a:r>
              <a:rPr lang="en-US" b="1" dirty="0" smtClean="0"/>
              <a:t>Immediate Actions</a:t>
            </a:r>
          </a:p>
          <a:p>
            <a:pPr lvl="1"/>
            <a:r>
              <a:rPr lang="en-US" dirty="0" smtClean="0"/>
              <a:t>Alarm </a:t>
            </a:r>
            <a:r>
              <a:rPr lang="en-US" dirty="0"/>
              <a:t>will be used for “Emergency” Fire Evacuation</a:t>
            </a:r>
          </a:p>
          <a:p>
            <a:pPr lvl="1" fontAlgn="base"/>
            <a:r>
              <a:rPr lang="en-US" dirty="0" smtClean="0"/>
              <a:t>Church </a:t>
            </a:r>
            <a:r>
              <a:rPr lang="en-US" dirty="0"/>
              <a:t>is called immediately</a:t>
            </a:r>
          </a:p>
          <a:p>
            <a:pPr lvl="1" fontAlgn="base"/>
            <a:r>
              <a:rPr lang="en-US" dirty="0"/>
              <a:t>Support Staff go immediately to the office to get vehicle and driving assignments.  </a:t>
            </a:r>
            <a:endParaRPr lang="en-US" dirty="0" smtClean="0"/>
          </a:p>
          <a:p>
            <a:pPr lvl="2" fontAlgn="base"/>
            <a:endParaRPr lang="en-US" dirty="0"/>
          </a:p>
          <a:p>
            <a:endParaRPr lang="en-US" dirty="0" smtClean="0"/>
          </a:p>
          <a:p>
            <a:pPr marL="548640" lvl="2" indent="0">
              <a:buNone/>
            </a:pPr>
            <a:endParaRPr lang="en-US" dirty="0" smtClean="0"/>
          </a:p>
        </p:txBody>
      </p:sp>
    </p:spTree>
    <p:extLst>
      <p:ext uri="{BB962C8B-B14F-4D97-AF65-F5344CB8AC3E}">
        <p14:creationId xmlns:p14="http://schemas.microsoft.com/office/powerpoint/2010/main" val="4123256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Evacuation</a:t>
            </a:r>
            <a:endParaRPr lang="en-US" dirty="0"/>
          </a:p>
        </p:txBody>
      </p:sp>
      <p:sp>
        <p:nvSpPr>
          <p:cNvPr id="3" name="Content Placeholder 2"/>
          <p:cNvSpPr>
            <a:spLocks noGrp="1"/>
          </p:cNvSpPr>
          <p:nvPr>
            <p:ph idx="1"/>
          </p:nvPr>
        </p:nvSpPr>
        <p:spPr/>
        <p:txBody>
          <a:bodyPr>
            <a:normAutofit/>
          </a:bodyPr>
          <a:lstStyle/>
          <a:p>
            <a:r>
              <a:rPr lang="en-US" b="1" dirty="0" smtClean="0"/>
              <a:t>All Campers are evacuated within 2 hours.  </a:t>
            </a:r>
          </a:p>
          <a:p>
            <a:pPr lvl="1"/>
            <a:endParaRPr lang="en-US" b="1" dirty="0" smtClean="0"/>
          </a:p>
          <a:p>
            <a:pPr lvl="1"/>
            <a:endParaRPr lang="en-US" b="1" dirty="0"/>
          </a:p>
          <a:p>
            <a:pPr lvl="1"/>
            <a:r>
              <a:rPr lang="en-US" b="1" dirty="0" smtClean="0"/>
              <a:t>Within 30 </a:t>
            </a:r>
            <a:r>
              <a:rPr lang="en-US" b="1" dirty="0"/>
              <a:t>minutes</a:t>
            </a:r>
          </a:p>
          <a:p>
            <a:pPr lvl="2" fontAlgn="base"/>
            <a:r>
              <a:rPr lang="en-US" dirty="0" smtClean="0"/>
              <a:t>All Campers Assemble </a:t>
            </a:r>
            <a:r>
              <a:rPr lang="en-US" dirty="0"/>
              <a:t>in program area, head count and walk to “Temporary Refuge Area</a:t>
            </a:r>
            <a:r>
              <a:rPr lang="en-US" dirty="0" smtClean="0"/>
              <a:t>”.  </a:t>
            </a:r>
            <a:endParaRPr lang="en-US" dirty="0"/>
          </a:p>
          <a:p>
            <a:pPr lvl="2" fontAlgn="base"/>
            <a:r>
              <a:rPr lang="en-US" dirty="0"/>
              <a:t>Programs with vehicles depart immediately.  </a:t>
            </a:r>
            <a:r>
              <a:rPr lang="en-US" dirty="0" smtClean="0"/>
              <a:t>Campers </a:t>
            </a:r>
            <a:r>
              <a:rPr lang="en-US" dirty="0"/>
              <a:t>and counselors stay at church, program leads drive back to camp to pick up another load of campers.   </a:t>
            </a:r>
          </a:p>
          <a:p>
            <a:pPr lvl="3" fontAlgn="base"/>
            <a:r>
              <a:rPr lang="en-US" dirty="0"/>
              <a:t>Outdoor Day Camp is evacuated and to home </a:t>
            </a:r>
            <a:r>
              <a:rPr lang="en-US" dirty="0" smtClean="0"/>
              <a:t>immediately</a:t>
            </a:r>
            <a:r>
              <a:rPr lang="en-US" dirty="0"/>
              <a:t> </a:t>
            </a:r>
            <a:r>
              <a:rPr lang="en-US" dirty="0" smtClean="0"/>
              <a:t>by onsite transportation.  </a:t>
            </a:r>
          </a:p>
          <a:p>
            <a:endParaRPr lang="en-US" dirty="0"/>
          </a:p>
        </p:txBody>
      </p:sp>
    </p:spTree>
    <p:extLst>
      <p:ext uri="{BB962C8B-B14F-4D97-AF65-F5344CB8AC3E}">
        <p14:creationId xmlns:p14="http://schemas.microsoft.com/office/powerpoint/2010/main" val="2876880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Evacuation	</a:t>
            </a:r>
            <a:endParaRPr lang="en-US" dirty="0"/>
          </a:p>
        </p:txBody>
      </p:sp>
      <p:sp>
        <p:nvSpPr>
          <p:cNvPr id="3" name="Content Placeholder 2"/>
          <p:cNvSpPr>
            <a:spLocks noGrp="1"/>
          </p:cNvSpPr>
          <p:nvPr>
            <p:ph idx="1"/>
          </p:nvPr>
        </p:nvSpPr>
        <p:spPr/>
        <p:txBody>
          <a:bodyPr/>
          <a:lstStyle/>
          <a:p>
            <a:r>
              <a:rPr lang="en-US" dirty="0" smtClean="0"/>
              <a:t>Drive Time and distance to Scott Valley </a:t>
            </a:r>
            <a:r>
              <a:rPr lang="en-US" dirty="0" err="1" smtClean="0"/>
              <a:t>Berean</a:t>
            </a:r>
            <a:r>
              <a:rPr lang="en-US" dirty="0" smtClean="0"/>
              <a:t> Church is 8.7 miles and a 13 minute drive – one way.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0208" y="2516505"/>
            <a:ext cx="4517680" cy="4131945"/>
          </a:xfrm>
          <a:prstGeom prst="rect">
            <a:avLst/>
          </a:prstGeom>
        </p:spPr>
      </p:pic>
    </p:spTree>
    <p:extLst>
      <p:ext uri="{BB962C8B-B14F-4D97-AF65-F5344CB8AC3E}">
        <p14:creationId xmlns:p14="http://schemas.microsoft.com/office/powerpoint/2010/main" val="3829924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Evacuation</a:t>
            </a:r>
            <a:endParaRPr lang="en-US" dirty="0"/>
          </a:p>
        </p:txBody>
      </p:sp>
      <p:sp>
        <p:nvSpPr>
          <p:cNvPr id="3" name="Content Placeholder 2"/>
          <p:cNvSpPr>
            <a:spLocks noGrp="1"/>
          </p:cNvSpPr>
          <p:nvPr>
            <p:ph idx="1"/>
          </p:nvPr>
        </p:nvSpPr>
        <p:spPr/>
        <p:txBody>
          <a:bodyPr>
            <a:normAutofit/>
          </a:bodyPr>
          <a:lstStyle/>
          <a:p>
            <a:pPr lvl="1" fontAlgn="base"/>
            <a:endParaRPr lang="en-US" b="1" dirty="0" smtClean="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57433219"/>
              </p:ext>
            </p:extLst>
          </p:nvPr>
        </p:nvGraphicFramePr>
        <p:xfrm>
          <a:off x="1069845" y="1699317"/>
          <a:ext cx="10058404" cy="4894974"/>
        </p:xfrm>
        <a:graphic>
          <a:graphicData uri="http://schemas.openxmlformats.org/drawingml/2006/table">
            <a:tbl>
              <a:tblPr/>
              <a:tblGrid>
                <a:gridCol w="4679573">
                  <a:extLst>
                    <a:ext uri="{9D8B030D-6E8A-4147-A177-3AD203B41FA5}">
                      <a16:colId xmlns:a16="http://schemas.microsoft.com/office/drawing/2014/main" val="1356596242"/>
                    </a:ext>
                  </a:extLst>
                </a:gridCol>
                <a:gridCol w="1426233">
                  <a:extLst>
                    <a:ext uri="{9D8B030D-6E8A-4147-A177-3AD203B41FA5}">
                      <a16:colId xmlns:a16="http://schemas.microsoft.com/office/drawing/2014/main" val="2369658558"/>
                    </a:ext>
                  </a:extLst>
                </a:gridCol>
                <a:gridCol w="3952598">
                  <a:extLst>
                    <a:ext uri="{9D8B030D-6E8A-4147-A177-3AD203B41FA5}">
                      <a16:colId xmlns:a16="http://schemas.microsoft.com/office/drawing/2014/main" val="2165210493"/>
                    </a:ext>
                  </a:extLst>
                </a:gridCol>
              </a:tblGrid>
              <a:tr h="525522">
                <a:tc>
                  <a:txBody>
                    <a:bodyPr/>
                    <a:lstStyle/>
                    <a:p>
                      <a:pPr rtl="0" fontAlgn="b"/>
                      <a:r>
                        <a:rPr lang="en-US" sz="1400" b="1" dirty="0">
                          <a:effectLst/>
                        </a:rPr>
                        <a:t>Current 2023 - Vehicle Capacity for use in Emergency</a:t>
                      </a:r>
                    </a:p>
                  </a:txBody>
                  <a:tcPr marL="0" marR="0" marT="4777" marB="4777" anchor="b">
                    <a:lnL w="7620" cap="flat" cmpd="sng" algn="ctr">
                      <a:solidFill>
                        <a:srgbClr val="C8EAE7"/>
                      </a:solidFill>
                      <a:prstDash val="solid"/>
                      <a:round/>
                      <a:headEnd type="none" w="med" len="med"/>
                      <a:tailEnd type="none" w="med" len="med"/>
                    </a:lnL>
                    <a:lnR w="7620" cap="flat" cmpd="sng" algn="ctr">
                      <a:solidFill>
                        <a:srgbClr val="E8E9E7"/>
                      </a:solidFill>
                      <a:prstDash val="solid"/>
                      <a:round/>
                      <a:headEnd type="none" w="med" len="med"/>
                      <a:tailEnd type="none" w="med" len="med"/>
                    </a:lnR>
                    <a:lnT w="7620" cap="flat" cmpd="sng" algn="ctr">
                      <a:solidFill>
                        <a:srgbClr val="C8EAE7"/>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166" marR="7166" marT="4777" marB="4777" anchor="b">
                    <a:lnL w="7620" cap="flat" cmpd="sng" algn="ctr">
                      <a:solidFill>
                        <a:srgbClr val="E8E9E7"/>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E8E9E7"/>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endParaRPr lang="en-US" sz="1400" dirty="0">
                        <a:effectLst/>
                      </a:endParaRP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48100697"/>
                  </a:ext>
                </a:extLst>
              </a:tr>
              <a:tr h="181544">
                <a:tc>
                  <a:txBody>
                    <a:bodyPr/>
                    <a:lstStyle/>
                    <a:p>
                      <a:pPr rtl="0" fontAlgn="b"/>
                      <a:r>
                        <a:rPr lang="en-US" sz="1400" b="1" dirty="0">
                          <a:effectLst/>
                        </a:rPr>
                        <a:t>Vehicle</a:t>
                      </a:r>
                    </a:p>
                  </a:txBody>
                  <a:tcPr marL="0" marR="0"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b="1">
                          <a:effectLst/>
                        </a:rPr>
                        <a:t>Capacity</a:t>
                      </a:r>
                    </a:p>
                  </a:txBody>
                  <a:tcPr marL="0" marR="0"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b="1" dirty="0">
                          <a:effectLst/>
                        </a:rPr>
                        <a:t>Main Use</a:t>
                      </a:r>
                    </a:p>
                  </a:txBody>
                  <a:tcPr marL="0" marR="0"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26231015"/>
                  </a:ext>
                </a:extLst>
              </a:tr>
              <a:tr h="181544">
                <a:tc>
                  <a:txBody>
                    <a:bodyPr/>
                    <a:lstStyle/>
                    <a:p>
                      <a:pPr rtl="0" fontAlgn="b"/>
                      <a:r>
                        <a:rPr lang="en-US" sz="1400" dirty="0">
                          <a:effectLst/>
                        </a:rPr>
                        <a:t>Rental Van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10</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Wilderness</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06587663"/>
                  </a:ext>
                </a:extLst>
              </a:tr>
              <a:tr h="95550">
                <a:tc>
                  <a:txBody>
                    <a:bodyPr/>
                    <a:lstStyle/>
                    <a:p>
                      <a:pPr rtl="0" fontAlgn="b"/>
                      <a:r>
                        <a:rPr lang="en-US" sz="1400" dirty="0">
                          <a:effectLst/>
                        </a:rPr>
                        <a:t>Rental Van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10</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MTB</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25927010"/>
                  </a:ext>
                </a:extLst>
              </a:tr>
              <a:tr h="181544">
                <a:tc>
                  <a:txBody>
                    <a:bodyPr/>
                    <a:lstStyle/>
                    <a:p>
                      <a:pPr rtl="0" fontAlgn="b"/>
                      <a:r>
                        <a:rPr lang="en-US" sz="1400" dirty="0">
                          <a:effectLst/>
                        </a:rPr>
                        <a:t>KC Yukon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8</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Wilderness</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16526364"/>
                  </a:ext>
                </a:extLst>
              </a:tr>
              <a:tr h="95550">
                <a:tc>
                  <a:txBody>
                    <a:bodyPr/>
                    <a:lstStyle/>
                    <a:p>
                      <a:pPr rtl="0" fontAlgn="b"/>
                      <a:r>
                        <a:rPr lang="en-US" sz="1400" dirty="0">
                          <a:effectLst/>
                        </a:rPr>
                        <a:t>Sequoia</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8</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MTB</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11254702"/>
                  </a:ext>
                </a:extLst>
              </a:tr>
              <a:tr h="267539">
                <a:tc>
                  <a:txBody>
                    <a:bodyPr/>
                    <a:lstStyle/>
                    <a:p>
                      <a:pPr rtl="0" fontAlgn="b"/>
                      <a:r>
                        <a:rPr lang="en-US" sz="1400" dirty="0">
                          <a:effectLst/>
                        </a:rPr>
                        <a:t>Ford F250 - Black River Truck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6</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River/Staff</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77048428"/>
                  </a:ext>
                </a:extLst>
              </a:tr>
              <a:tr h="181544">
                <a:tc>
                  <a:txBody>
                    <a:bodyPr/>
                    <a:lstStyle/>
                    <a:p>
                      <a:pPr rtl="0" fontAlgn="b"/>
                      <a:r>
                        <a:rPr lang="en-US" sz="1400" dirty="0">
                          <a:effectLst/>
                        </a:rPr>
                        <a:t>Silverado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6</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River/Staff</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85274934"/>
                  </a:ext>
                </a:extLst>
              </a:tr>
              <a:tr h="267539">
                <a:tc>
                  <a:txBody>
                    <a:bodyPr/>
                    <a:lstStyle/>
                    <a:p>
                      <a:pPr rtl="0" fontAlgn="b"/>
                      <a:r>
                        <a:rPr lang="en-US" sz="1400">
                          <a:effectLst/>
                        </a:rPr>
                        <a:t>Ford F250 -Tim's Old Truck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6</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River/Staff</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63961188"/>
                  </a:ext>
                </a:extLst>
              </a:tr>
              <a:tr h="267539">
                <a:tc>
                  <a:txBody>
                    <a:bodyPr/>
                    <a:lstStyle/>
                    <a:p>
                      <a:pPr rtl="0" fontAlgn="b"/>
                      <a:r>
                        <a:rPr lang="en-US" sz="1400">
                          <a:effectLst/>
                        </a:rPr>
                        <a:t>Expedition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8</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72156333"/>
                  </a:ext>
                </a:extLst>
              </a:tr>
              <a:tr h="267539">
                <a:tc>
                  <a:txBody>
                    <a:bodyPr/>
                    <a:lstStyle/>
                    <a:p>
                      <a:pPr rtl="0" fontAlgn="b"/>
                      <a:r>
                        <a:rPr lang="en-US" sz="1400">
                          <a:effectLst/>
                        </a:rPr>
                        <a:t>10 Pass Van - Blue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10</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985418413"/>
                  </a:ext>
                </a:extLst>
              </a:tr>
              <a:tr h="267539">
                <a:tc>
                  <a:txBody>
                    <a:bodyPr/>
                    <a:lstStyle/>
                    <a:p>
                      <a:pPr rtl="0" fontAlgn="b"/>
                      <a:r>
                        <a:rPr lang="en-US" sz="1400">
                          <a:effectLst/>
                        </a:rPr>
                        <a:t>10 Pass Van - Oregon</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10</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39956757"/>
                  </a:ext>
                </a:extLst>
              </a:tr>
              <a:tr h="267539">
                <a:tc>
                  <a:txBody>
                    <a:bodyPr/>
                    <a:lstStyle/>
                    <a:p>
                      <a:pPr rtl="0" fontAlgn="b"/>
                      <a:r>
                        <a:rPr lang="en-US" sz="1400">
                          <a:effectLst/>
                        </a:rPr>
                        <a:t>Yukon XL(White)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9</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671709012"/>
                  </a:ext>
                </a:extLst>
              </a:tr>
              <a:tr h="267539">
                <a:tc>
                  <a:txBody>
                    <a:bodyPr/>
                    <a:lstStyle/>
                    <a:p>
                      <a:pPr rtl="0" fontAlgn="b"/>
                      <a:r>
                        <a:rPr lang="en-US" sz="1400">
                          <a:effectLst/>
                        </a:rPr>
                        <a:t>KC Yukon XL(Silver) </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8</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22090433"/>
                  </a:ext>
                </a:extLst>
              </a:tr>
              <a:tr h="267539">
                <a:tc>
                  <a:txBody>
                    <a:bodyPr/>
                    <a:lstStyle/>
                    <a:p>
                      <a:pPr rtl="0" fontAlgn="b"/>
                      <a:r>
                        <a:rPr lang="en-US" sz="1400">
                          <a:effectLst/>
                        </a:rPr>
                        <a:t>10 Pass Van - Yreka</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10</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High Adventure </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42513685"/>
                  </a:ext>
                </a:extLst>
              </a:tr>
              <a:tr h="95550">
                <a:tc>
                  <a:txBody>
                    <a:bodyPr/>
                    <a:lstStyle/>
                    <a:p>
                      <a:pPr rtl="0" fontAlgn="b"/>
                      <a:r>
                        <a:rPr lang="en-US" sz="1400">
                          <a:effectLst/>
                        </a:rPr>
                        <a:t>Sienna</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7</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Admin</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60930009"/>
                  </a:ext>
                </a:extLst>
              </a:tr>
              <a:tr h="181544">
                <a:tc>
                  <a:txBody>
                    <a:bodyPr/>
                    <a:lstStyle/>
                    <a:p>
                      <a:pPr rtl="0" fontAlgn="b"/>
                      <a:r>
                        <a:rPr lang="en-US" sz="1400">
                          <a:effectLst/>
                        </a:rPr>
                        <a:t>Admin Vehicle</a:t>
                      </a: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5</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Admin</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56829369"/>
                  </a:ext>
                </a:extLst>
              </a:tr>
              <a:tr h="95550">
                <a:tc>
                  <a:txBody>
                    <a:bodyPr/>
                    <a:lstStyle/>
                    <a:p>
                      <a:pPr rtl="0" fontAlgn="b"/>
                      <a:endParaRPr lang="en-US" sz="1400">
                        <a:effectLst/>
                      </a:endParaRP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dirty="0">
                        <a:effectLst/>
                      </a:endParaRP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63324033"/>
                  </a:ext>
                </a:extLst>
              </a:tr>
              <a:tr h="95550">
                <a:tc>
                  <a:txBody>
                    <a:bodyPr/>
                    <a:lstStyle/>
                    <a:p>
                      <a:pPr rtl="0" fontAlgn="b"/>
                      <a:endParaRPr lang="en-US" sz="1400">
                        <a:effectLst/>
                      </a:endParaRPr>
                    </a:p>
                  </a:txBody>
                  <a:tcPr marL="7166" marR="7166" marT="4777" marB="4777" anchor="b">
                    <a:lnL w="7620" cap="flat" cmpd="sng" algn="ctr">
                      <a:solidFill>
                        <a:srgbClr val="000000"/>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r" rtl="0" fontAlgn="b"/>
                      <a:r>
                        <a:rPr lang="en-US" sz="1400" b="1" dirty="0">
                          <a:effectLst/>
                        </a:rPr>
                        <a:t>121</a:t>
                      </a: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rtl="0" fontAlgn="b"/>
                      <a:endParaRPr lang="en-US" sz="1400" dirty="0">
                        <a:effectLst/>
                      </a:endParaRPr>
                    </a:p>
                  </a:txBody>
                  <a:tcPr marL="7166" marR="7166" marT="4777" marB="4777" anchor="b">
                    <a:lnL w="7620" cap="flat" cmpd="sng" algn="ctr">
                      <a:solidFill>
                        <a:srgbClr val="CCCCCC"/>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1099865"/>
                  </a:ext>
                </a:extLst>
              </a:tr>
            </a:tbl>
          </a:graphicData>
        </a:graphic>
      </p:graphicFrame>
    </p:spTree>
    <p:extLst>
      <p:ext uri="{BB962C8B-B14F-4D97-AF65-F5344CB8AC3E}">
        <p14:creationId xmlns:p14="http://schemas.microsoft.com/office/powerpoint/2010/main" val="2503412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Evacuation</a:t>
            </a:r>
            <a:endParaRPr lang="en-US" dirty="0"/>
          </a:p>
        </p:txBody>
      </p:sp>
      <p:sp>
        <p:nvSpPr>
          <p:cNvPr id="3" name="Content Placeholder 2"/>
          <p:cNvSpPr>
            <a:spLocks noGrp="1"/>
          </p:cNvSpPr>
          <p:nvPr>
            <p:ph idx="1"/>
          </p:nvPr>
        </p:nvSpPr>
        <p:spPr/>
        <p:txBody>
          <a:bodyPr>
            <a:normAutofit/>
          </a:bodyPr>
          <a:lstStyle/>
          <a:p>
            <a:pPr lvl="1" fontAlgn="base"/>
            <a:endParaRPr lang="en-US" b="1" dirty="0" smtClean="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96202743"/>
              </p:ext>
            </p:extLst>
          </p:nvPr>
        </p:nvGraphicFramePr>
        <p:xfrm>
          <a:off x="1205229" y="1689100"/>
          <a:ext cx="3108904" cy="2407920"/>
        </p:xfrm>
        <a:graphic>
          <a:graphicData uri="http://schemas.openxmlformats.org/drawingml/2006/table">
            <a:tbl>
              <a:tblPr/>
              <a:tblGrid>
                <a:gridCol w="2618684">
                  <a:extLst>
                    <a:ext uri="{9D8B030D-6E8A-4147-A177-3AD203B41FA5}">
                      <a16:colId xmlns:a16="http://schemas.microsoft.com/office/drawing/2014/main" val="4119100411"/>
                    </a:ext>
                  </a:extLst>
                </a:gridCol>
                <a:gridCol w="490220">
                  <a:extLst>
                    <a:ext uri="{9D8B030D-6E8A-4147-A177-3AD203B41FA5}">
                      <a16:colId xmlns:a16="http://schemas.microsoft.com/office/drawing/2014/main" val="2781846781"/>
                    </a:ext>
                  </a:extLst>
                </a:gridCol>
              </a:tblGrid>
              <a:tr h="160020">
                <a:tc>
                  <a:txBody>
                    <a:bodyPr/>
                    <a:lstStyle/>
                    <a:p>
                      <a:pPr rtl="0" fontAlgn="b"/>
                      <a:r>
                        <a:rPr lang="en-US" b="1">
                          <a:effectLst/>
                        </a:rPr>
                        <a:t>Current Program Max Occupancy with staff</a:t>
                      </a:r>
                    </a:p>
                  </a:txBody>
                  <a:tcPr marL="0" marR="0" marT="15240" marB="15240" anchor="b">
                    <a:lnL w="7620" cap="flat" cmpd="sng" algn="ctr">
                      <a:solidFill>
                        <a:srgbClr val="90AFA3"/>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90AFA3"/>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848677650"/>
                  </a:ext>
                </a:extLst>
              </a:tr>
              <a:tr h="160020">
                <a:tc>
                  <a:txBody>
                    <a:bodyPr/>
                    <a:lstStyle/>
                    <a:p>
                      <a:pPr rtl="0" fontAlgn="b"/>
                      <a:r>
                        <a:rPr lang="en-US">
                          <a:effectLst/>
                        </a:rPr>
                        <a:t>MTB</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a:effectLst/>
                        </a:rPr>
                        <a:t>16</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75792399"/>
                  </a:ext>
                </a:extLst>
              </a:tr>
              <a:tr h="160020">
                <a:tc>
                  <a:txBody>
                    <a:bodyPr/>
                    <a:lstStyle/>
                    <a:p>
                      <a:pPr rtl="0" fontAlgn="b"/>
                      <a:r>
                        <a:rPr lang="en-US">
                          <a:effectLst/>
                        </a:rPr>
                        <a:t>Wilderness</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a:effectLst/>
                        </a:rPr>
                        <a:t>16</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433088181"/>
                  </a:ext>
                </a:extLst>
              </a:tr>
              <a:tr h="160020">
                <a:tc>
                  <a:txBody>
                    <a:bodyPr/>
                    <a:lstStyle/>
                    <a:p>
                      <a:pPr rtl="0" fontAlgn="b"/>
                      <a:r>
                        <a:rPr lang="en-US">
                          <a:effectLst/>
                        </a:rPr>
                        <a:t>Ranch</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a:effectLst/>
                        </a:rPr>
                        <a:t>48</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67571446"/>
                  </a:ext>
                </a:extLst>
              </a:tr>
              <a:tr h="160020">
                <a:tc>
                  <a:txBody>
                    <a:bodyPr/>
                    <a:lstStyle/>
                    <a:p>
                      <a:pPr rtl="0" fontAlgn="b"/>
                      <a:r>
                        <a:rPr lang="en-US">
                          <a:effectLst/>
                        </a:rPr>
                        <a:t>Timberline</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a:effectLst/>
                        </a:rPr>
                        <a:t>96</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50851494"/>
                  </a:ext>
                </a:extLst>
              </a:tr>
              <a:tr h="160020">
                <a:tc>
                  <a:txBody>
                    <a:bodyPr/>
                    <a:lstStyle/>
                    <a:p>
                      <a:pPr rtl="0" fontAlgn="b"/>
                      <a:r>
                        <a:rPr lang="en-US">
                          <a:effectLst/>
                        </a:rPr>
                        <a:t>Support Staff/Other</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a:effectLst/>
                        </a:rPr>
                        <a:t>40</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863537752"/>
                  </a:ext>
                </a:extLst>
              </a:tr>
              <a:tr h="160020">
                <a:tc>
                  <a:txBody>
                    <a:bodyPr/>
                    <a:lstStyle/>
                    <a:p>
                      <a:pPr rtl="0" fontAlgn="b"/>
                      <a:endParaRPr lang="en-US">
                        <a:effectLst/>
                      </a:endParaRP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dirty="0">
                          <a:effectLst/>
                        </a:rPr>
                        <a:t>216</a:t>
                      </a:r>
                    </a:p>
                  </a:txBody>
                  <a:tcPr marL="22860" marR="22860" marT="15240" marB="1524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3815143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70690363"/>
              </p:ext>
            </p:extLst>
          </p:nvPr>
        </p:nvGraphicFramePr>
        <p:xfrm>
          <a:off x="4449514" y="1689100"/>
          <a:ext cx="6678734" cy="4352988"/>
        </p:xfrm>
        <a:graphic>
          <a:graphicData uri="http://schemas.openxmlformats.org/drawingml/2006/table">
            <a:tbl>
              <a:tblPr/>
              <a:tblGrid>
                <a:gridCol w="2311819">
                  <a:extLst>
                    <a:ext uri="{9D8B030D-6E8A-4147-A177-3AD203B41FA5}">
                      <a16:colId xmlns:a16="http://schemas.microsoft.com/office/drawing/2014/main" val="4261413960"/>
                    </a:ext>
                  </a:extLst>
                </a:gridCol>
                <a:gridCol w="509487">
                  <a:extLst>
                    <a:ext uri="{9D8B030D-6E8A-4147-A177-3AD203B41FA5}">
                      <a16:colId xmlns:a16="http://schemas.microsoft.com/office/drawing/2014/main" val="3584193567"/>
                    </a:ext>
                  </a:extLst>
                </a:gridCol>
                <a:gridCol w="1928714">
                  <a:extLst>
                    <a:ext uri="{9D8B030D-6E8A-4147-A177-3AD203B41FA5}">
                      <a16:colId xmlns:a16="http://schemas.microsoft.com/office/drawing/2014/main" val="6760228"/>
                    </a:ext>
                  </a:extLst>
                </a:gridCol>
                <a:gridCol w="1928714">
                  <a:extLst>
                    <a:ext uri="{9D8B030D-6E8A-4147-A177-3AD203B41FA5}">
                      <a16:colId xmlns:a16="http://schemas.microsoft.com/office/drawing/2014/main" val="588663854"/>
                    </a:ext>
                  </a:extLst>
                </a:gridCol>
              </a:tblGrid>
              <a:tr h="178596">
                <a:tc>
                  <a:txBody>
                    <a:bodyPr/>
                    <a:lstStyle/>
                    <a:p>
                      <a:pPr rtl="0" fontAlgn="b"/>
                      <a:r>
                        <a:rPr lang="en-US" sz="1400" b="1">
                          <a:effectLst/>
                        </a:rPr>
                        <a:t>Evacuation Timing</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b="1" dirty="0" smtClean="0">
                          <a:effectLst/>
                        </a:rPr>
                        <a:t>Cap</a:t>
                      </a:r>
                      <a:endParaRPr lang="en-US" sz="1400" b="1"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b="1" dirty="0" smtClean="0">
                          <a:effectLst/>
                        </a:rPr>
                        <a:t>Timing</a:t>
                      </a:r>
                      <a:endParaRPr lang="en-US" sz="1400" b="1"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b="1" dirty="0" smtClean="0">
                          <a:effectLst/>
                        </a:rPr>
                        <a:t>Notes</a:t>
                      </a:r>
                      <a:endParaRPr lang="en-US" sz="1400" b="1"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A086C2"/>
                      </a:solidFill>
                      <a:prstDash val="solid"/>
                      <a:round/>
                      <a:headEnd type="none" w="med" len="med"/>
                      <a:tailEnd type="none" w="med" len="med"/>
                    </a:lnB>
                  </a:tcPr>
                </a:tc>
                <a:extLst>
                  <a:ext uri="{0D108BD9-81ED-4DB2-BD59-A6C34878D82A}">
                    <a16:rowId xmlns:a16="http://schemas.microsoft.com/office/drawing/2014/main" val="28848913"/>
                  </a:ext>
                </a:extLst>
              </a:tr>
              <a:tr h="1278368">
                <a:tc>
                  <a:txBody>
                    <a:bodyPr/>
                    <a:lstStyle/>
                    <a:p>
                      <a:pPr rtl="0" fontAlgn="b"/>
                      <a:r>
                        <a:rPr lang="en-US" sz="1400" b="1">
                          <a:effectLst/>
                        </a:rPr>
                        <a:t>Evacuation 1 </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121</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a:effectLst/>
                        </a:rPr>
                        <a:t>30 minute mark</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A086C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dirty="0">
                          <a:effectLst/>
                        </a:rPr>
                        <a:t>Campers and Staff leave within 30 minutes of evacuation notice from the TRA</a:t>
                      </a:r>
                    </a:p>
                  </a:txBody>
                  <a:tcPr marL="7050" marR="7050" marT="4700" marB="4700" anchor="b">
                    <a:lnL w="7620" cap="flat" cmpd="sng" algn="ctr">
                      <a:solidFill>
                        <a:srgbClr val="A086C2"/>
                      </a:solidFill>
                      <a:prstDash val="solid"/>
                      <a:round/>
                      <a:headEnd type="none" w="med" len="med"/>
                      <a:tailEnd type="none" w="med" len="med"/>
                    </a:lnL>
                    <a:lnR w="7620" cap="flat" cmpd="sng" algn="ctr">
                      <a:solidFill>
                        <a:srgbClr val="A086C2"/>
                      </a:solidFill>
                      <a:prstDash val="solid"/>
                      <a:round/>
                      <a:headEnd type="none" w="med" len="med"/>
                      <a:tailEnd type="none" w="med" len="med"/>
                    </a:lnR>
                    <a:lnT w="7620" cap="flat" cmpd="sng" algn="ctr">
                      <a:solidFill>
                        <a:srgbClr val="A086C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21275223"/>
                  </a:ext>
                </a:extLst>
              </a:tr>
              <a:tr h="93998">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08FC2"/>
                      </a:solidFill>
                      <a:prstDash val="solid"/>
                      <a:round/>
                      <a:headEnd type="none" w="med" len="med"/>
                      <a:tailEnd type="none" w="med" len="med"/>
                    </a:lnB>
                  </a:tcPr>
                </a:tc>
                <a:extLst>
                  <a:ext uri="{0D108BD9-81ED-4DB2-BD59-A6C34878D82A}">
                    <a16:rowId xmlns:a16="http://schemas.microsoft.com/office/drawing/2014/main" val="87090896"/>
                  </a:ext>
                </a:extLst>
              </a:tr>
              <a:tr h="601585">
                <a:tc>
                  <a:txBody>
                    <a:bodyPr/>
                    <a:lstStyle/>
                    <a:p>
                      <a:pPr rtl="0" fontAlgn="b"/>
                      <a:r>
                        <a:rPr lang="en-US" sz="1400" b="1">
                          <a:effectLst/>
                        </a:rPr>
                        <a:t>Evacuation 2</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a:effectLst/>
                        </a:rPr>
                        <a:t>121</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a:effectLst/>
                        </a:rPr>
                        <a:t>1 hour mark</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08FC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a:effectLst/>
                        </a:rPr>
                        <a:t>Group 2 is Picked up and Depart for church</a:t>
                      </a:r>
                    </a:p>
                  </a:txBody>
                  <a:tcPr marL="7050" marR="7050" marT="4700" marB="4700" anchor="b">
                    <a:lnL w="7620" cap="flat" cmpd="sng" algn="ctr">
                      <a:solidFill>
                        <a:srgbClr val="C08FC2"/>
                      </a:solidFill>
                      <a:prstDash val="solid"/>
                      <a:round/>
                      <a:headEnd type="none" w="med" len="med"/>
                      <a:tailEnd type="none" w="med" len="med"/>
                    </a:lnL>
                    <a:lnR w="7620" cap="flat" cmpd="sng" algn="ctr">
                      <a:solidFill>
                        <a:srgbClr val="C08FC2"/>
                      </a:solidFill>
                      <a:prstDash val="solid"/>
                      <a:round/>
                      <a:headEnd type="none" w="med" len="med"/>
                      <a:tailEnd type="none" w="med" len="med"/>
                    </a:lnR>
                    <a:lnT w="7620" cap="flat" cmpd="sng" algn="ctr">
                      <a:solidFill>
                        <a:srgbClr val="C08FC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10144501"/>
                  </a:ext>
                </a:extLst>
              </a:tr>
              <a:tr h="93998">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A091C2"/>
                      </a:solidFill>
                      <a:prstDash val="solid"/>
                      <a:round/>
                      <a:headEnd type="none" w="med" len="med"/>
                      <a:tailEnd type="none" w="med" len="med"/>
                    </a:lnB>
                  </a:tcPr>
                </a:tc>
                <a:extLst>
                  <a:ext uri="{0D108BD9-81ED-4DB2-BD59-A6C34878D82A}">
                    <a16:rowId xmlns:a16="http://schemas.microsoft.com/office/drawing/2014/main" val="3112095370"/>
                  </a:ext>
                </a:extLst>
              </a:tr>
              <a:tr h="516987">
                <a:tc>
                  <a:txBody>
                    <a:bodyPr/>
                    <a:lstStyle/>
                    <a:p>
                      <a:pPr rtl="0" fontAlgn="b"/>
                      <a:r>
                        <a:rPr lang="en-US" sz="1400" b="0" dirty="0">
                          <a:effectLst/>
                        </a:rPr>
                        <a:t>Evacuation 3 - if needed</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a:effectLst/>
                        </a:rPr>
                        <a:t>121</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dirty="0">
                          <a:effectLst/>
                        </a:rPr>
                        <a:t>1.5 hour mark</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A091C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dirty="0">
                          <a:effectLst/>
                        </a:rPr>
                        <a:t>Remaining Staff are evacuated</a:t>
                      </a:r>
                    </a:p>
                  </a:txBody>
                  <a:tcPr marL="7050" marR="7050" marT="4700" marB="4700" anchor="b">
                    <a:lnL w="7620" cap="flat" cmpd="sng" algn="ctr">
                      <a:solidFill>
                        <a:srgbClr val="A091C2"/>
                      </a:solidFill>
                      <a:prstDash val="solid"/>
                      <a:round/>
                      <a:headEnd type="none" w="med" len="med"/>
                      <a:tailEnd type="none" w="med" len="med"/>
                    </a:lnL>
                    <a:lnR w="7620" cap="flat" cmpd="sng" algn="ctr">
                      <a:solidFill>
                        <a:srgbClr val="A091C2"/>
                      </a:solidFill>
                      <a:prstDash val="solid"/>
                      <a:round/>
                      <a:headEnd type="none" w="med" len="med"/>
                      <a:tailEnd type="none" w="med" len="med"/>
                    </a:lnR>
                    <a:lnT w="7620" cap="flat" cmpd="sng" algn="ctr">
                      <a:solidFill>
                        <a:srgbClr val="A091C2"/>
                      </a:solidFill>
                      <a:prstDash val="solid"/>
                      <a:round/>
                      <a:headEnd type="none" w="med" len="med"/>
                      <a:tailEnd type="none" w="med" len="med"/>
                    </a:lnT>
                    <a:lnB w="7620" cap="flat" cmpd="sng" algn="ctr">
                      <a:solidFill>
                        <a:srgbClr val="6098C2"/>
                      </a:solidFill>
                      <a:prstDash val="solid"/>
                      <a:round/>
                      <a:headEnd type="none" w="med" len="med"/>
                      <a:tailEnd type="none" w="med" len="med"/>
                    </a:lnB>
                  </a:tcPr>
                </a:tc>
                <a:extLst>
                  <a:ext uri="{0D108BD9-81ED-4DB2-BD59-A6C34878D82A}">
                    <a16:rowId xmlns:a16="http://schemas.microsoft.com/office/drawing/2014/main" val="3384204865"/>
                  </a:ext>
                </a:extLst>
              </a:tr>
              <a:tr h="686183">
                <a:tc>
                  <a:txBody>
                    <a:bodyPr/>
                    <a:lstStyle/>
                    <a:p>
                      <a:pPr rtl="0" fontAlgn="b"/>
                      <a:r>
                        <a:rPr lang="en-US" sz="1400" dirty="0" smtClean="0">
                          <a:effectLst/>
                        </a:rPr>
                        <a:t>Evacuation 4 – if needed</a:t>
                      </a:r>
                      <a:endParaRPr lang="en-US" sz="1400"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400" dirty="0" smtClean="0">
                          <a:effectLst/>
                        </a:rPr>
                        <a:t>121</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400" dirty="0">
                          <a:effectLst/>
                        </a:rPr>
                        <a:t>2 hour mark</a:t>
                      </a: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6098C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dirty="0">
                        <a:effectLst/>
                      </a:endParaRPr>
                    </a:p>
                  </a:txBody>
                  <a:tcPr marL="7050" marR="7050" marT="4700" marB="4700" anchor="b">
                    <a:lnL w="7620" cap="flat" cmpd="sng" algn="ctr">
                      <a:solidFill>
                        <a:srgbClr val="6098C2"/>
                      </a:solidFill>
                      <a:prstDash val="solid"/>
                      <a:round/>
                      <a:headEnd type="none" w="med" len="med"/>
                      <a:tailEnd type="none" w="med" len="med"/>
                    </a:lnL>
                    <a:lnR w="7620" cap="flat" cmpd="sng" algn="ctr">
                      <a:solidFill>
                        <a:srgbClr val="6098C2"/>
                      </a:solidFill>
                      <a:prstDash val="solid"/>
                      <a:round/>
                      <a:headEnd type="none" w="med" len="med"/>
                      <a:tailEnd type="none" w="med" len="med"/>
                    </a:lnR>
                    <a:lnT w="7620" cap="flat" cmpd="sng" algn="ctr">
                      <a:solidFill>
                        <a:srgbClr val="6098C2"/>
                      </a:solidFill>
                      <a:prstDash val="solid"/>
                      <a:round/>
                      <a:headEnd type="none" w="med" len="med"/>
                      <a:tailEnd type="none" w="med" len="med"/>
                    </a:lnT>
                    <a:lnB w="7620" cap="flat" cmpd="sng" algn="ctr">
                      <a:solidFill>
                        <a:srgbClr val="209BC2"/>
                      </a:solidFill>
                      <a:prstDash val="solid"/>
                      <a:round/>
                      <a:headEnd type="none" w="med" len="med"/>
                      <a:tailEnd type="none" w="med" len="med"/>
                    </a:lnB>
                  </a:tcPr>
                </a:tc>
                <a:extLst>
                  <a:ext uri="{0D108BD9-81ED-4DB2-BD59-A6C34878D82A}">
                    <a16:rowId xmlns:a16="http://schemas.microsoft.com/office/drawing/2014/main" val="863722881"/>
                  </a:ext>
                </a:extLst>
              </a:tr>
              <a:tr h="601585">
                <a:tc>
                  <a:txBody>
                    <a:bodyPr/>
                    <a:lstStyle/>
                    <a:p>
                      <a:pPr rtl="0" fontAlgn="b"/>
                      <a:endParaRPr lang="en-US" sz="1400"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dirty="0">
                        <a:effectLst/>
                      </a:endParaRPr>
                    </a:p>
                  </a:txBody>
                  <a:tcPr marL="7050" marR="7050" marT="4700" marB="4700" anchor="b">
                    <a:lnL w="7620" cap="flat" cmpd="sng" algn="ctr">
                      <a:solidFill>
                        <a:srgbClr val="CCCCCC"/>
                      </a:solidFill>
                      <a:prstDash val="solid"/>
                      <a:round/>
                      <a:headEnd type="none" w="med" len="med"/>
                      <a:tailEnd type="none" w="med" len="med"/>
                    </a:lnL>
                    <a:lnR w="7620" cap="flat" cmpd="sng" algn="ctr">
                      <a:solidFill>
                        <a:srgbClr val="209BC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400" dirty="0">
                        <a:effectLst/>
                      </a:endParaRPr>
                    </a:p>
                  </a:txBody>
                  <a:tcPr marL="7050" marR="7050" marT="4700" marB="4700" anchor="b">
                    <a:lnL w="7620" cap="flat" cmpd="sng" algn="ctr">
                      <a:solidFill>
                        <a:srgbClr val="209BC2"/>
                      </a:solidFill>
                      <a:prstDash val="solid"/>
                      <a:round/>
                      <a:headEnd type="none" w="med" len="med"/>
                      <a:tailEnd type="none" w="med" len="med"/>
                    </a:lnL>
                    <a:lnR w="7620" cap="flat" cmpd="sng" algn="ctr">
                      <a:solidFill>
                        <a:srgbClr val="209BC2"/>
                      </a:solidFill>
                      <a:prstDash val="solid"/>
                      <a:round/>
                      <a:headEnd type="none" w="med" len="med"/>
                      <a:tailEnd type="none" w="med" len="med"/>
                    </a:lnR>
                    <a:lnT w="7620" cap="flat" cmpd="sng" algn="ctr">
                      <a:solidFill>
                        <a:srgbClr val="209BC2"/>
                      </a:solidFill>
                      <a:prstDash val="solid"/>
                      <a:round/>
                      <a:headEnd type="none" w="med" len="med"/>
                      <a:tailEnd type="none" w="med" len="med"/>
                    </a:lnT>
                    <a:lnB w="7620" cap="flat" cmpd="sng" algn="ctr">
                      <a:solidFill>
                        <a:srgbClr val="209BC2"/>
                      </a:solidFill>
                      <a:prstDash val="solid"/>
                      <a:round/>
                      <a:headEnd type="none" w="med" len="med"/>
                      <a:tailEnd type="none" w="med" len="med"/>
                    </a:lnB>
                  </a:tcPr>
                </a:tc>
                <a:extLst>
                  <a:ext uri="{0D108BD9-81ED-4DB2-BD59-A6C34878D82A}">
                    <a16:rowId xmlns:a16="http://schemas.microsoft.com/office/drawing/2014/main" val="2990147079"/>
                  </a:ext>
                </a:extLst>
              </a:tr>
            </a:tbl>
          </a:graphicData>
        </a:graphic>
      </p:graphicFrame>
    </p:spTree>
    <p:extLst>
      <p:ext uri="{BB962C8B-B14F-4D97-AF65-F5344CB8AC3E}">
        <p14:creationId xmlns:p14="http://schemas.microsoft.com/office/powerpoint/2010/main" val="3983242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Evacuation</a:t>
            </a:r>
            <a:endParaRPr lang="en-US" dirty="0"/>
          </a:p>
        </p:txBody>
      </p:sp>
      <p:sp>
        <p:nvSpPr>
          <p:cNvPr id="3" name="Content Placeholder 2"/>
          <p:cNvSpPr>
            <a:spLocks noGrp="1"/>
          </p:cNvSpPr>
          <p:nvPr>
            <p:ph idx="1"/>
          </p:nvPr>
        </p:nvSpPr>
        <p:spPr/>
        <p:txBody>
          <a:bodyPr>
            <a:normAutofit/>
          </a:bodyPr>
          <a:lstStyle/>
          <a:p>
            <a:pPr lvl="1" fontAlgn="base"/>
            <a:endParaRPr lang="en-US" b="1" dirty="0" smtClean="0"/>
          </a:p>
          <a:p>
            <a:pPr lvl="1" fontAlgn="base"/>
            <a:r>
              <a:rPr lang="en-US" b="1" dirty="0" smtClean="0"/>
              <a:t>Within 2 Hours</a:t>
            </a:r>
          </a:p>
          <a:p>
            <a:pPr lvl="2" fontAlgn="base"/>
            <a:r>
              <a:rPr lang="en-US" dirty="0"/>
              <a:t>All campers and staff have been safely evacuated to the designated offsite location</a:t>
            </a:r>
            <a:r>
              <a:rPr lang="en-US" dirty="0" smtClean="0"/>
              <a:t>.</a:t>
            </a:r>
          </a:p>
          <a:p>
            <a:pPr lvl="2" fontAlgn="base"/>
            <a:endParaRPr lang="en-US" dirty="0" smtClean="0"/>
          </a:p>
          <a:p>
            <a:endParaRPr lang="en-US" dirty="0"/>
          </a:p>
        </p:txBody>
      </p:sp>
    </p:spTree>
    <p:extLst>
      <p:ext uri="{BB962C8B-B14F-4D97-AF65-F5344CB8AC3E}">
        <p14:creationId xmlns:p14="http://schemas.microsoft.com/office/powerpoint/2010/main" val="3887520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Evac</a:t>
            </a:r>
            <a:r>
              <a:rPr lang="en-US" dirty="0" smtClean="0"/>
              <a:t> </a:t>
            </a:r>
            <a:r>
              <a:rPr lang="en-US" dirty="0" smtClean="0"/>
              <a:t>Plan </a:t>
            </a:r>
            <a:r>
              <a:rPr lang="en-US" dirty="0" smtClean="0"/>
              <a:t>for </a:t>
            </a:r>
            <a:r>
              <a:rPr lang="en-US" dirty="0" smtClean="0"/>
              <a:t>Max. </a:t>
            </a:r>
            <a:r>
              <a:rPr lang="en-US" sz="4400" dirty="0" smtClean="0"/>
              <a:t>Occupancy</a:t>
            </a:r>
            <a:endParaRPr lang="en-US" dirty="0"/>
          </a:p>
        </p:txBody>
      </p:sp>
      <p:sp>
        <p:nvSpPr>
          <p:cNvPr id="3" name="Content Placeholder 2"/>
          <p:cNvSpPr>
            <a:spLocks noGrp="1"/>
          </p:cNvSpPr>
          <p:nvPr>
            <p:ph idx="1"/>
          </p:nvPr>
        </p:nvSpPr>
        <p:spPr/>
        <p:txBody>
          <a:bodyPr>
            <a:normAutofit/>
          </a:bodyPr>
          <a:lstStyle/>
          <a:p>
            <a:pPr lvl="1" fontAlgn="base"/>
            <a:endParaRPr lang="en-US" b="1"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31968501"/>
              </p:ext>
            </p:extLst>
          </p:nvPr>
        </p:nvGraphicFramePr>
        <p:xfrm>
          <a:off x="862149" y="1787089"/>
          <a:ext cx="8534400" cy="4446071"/>
        </p:xfrm>
        <a:graphic>
          <a:graphicData uri="http://schemas.openxmlformats.org/drawingml/2006/table">
            <a:tbl>
              <a:tblPr/>
              <a:tblGrid>
                <a:gridCol w="4112243">
                  <a:extLst>
                    <a:ext uri="{9D8B030D-6E8A-4147-A177-3AD203B41FA5}">
                      <a16:colId xmlns:a16="http://schemas.microsoft.com/office/drawing/2014/main" val="1166490896"/>
                    </a:ext>
                  </a:extLst>
                </a:gridCol>
                <a:gridCol w="1191957">
                  <a:extLst>
                    <a:ext uri="{9D8B030D-6E8A-4147-A177-3AD203B41FA5}">
                      <a16:colId xmlns:a16="http://schemas.microsoft.com/office/drawing/2014/main" val="1128003282"/>
                    </a:ext>
                  </a:extLst>
                </a:gridCol>
                <a:gridCol w="1191957">
                  <a:extLst>
                    <a:ext uri="{9D8B030D-6E8A-4147-A177-3AD203B41FA5}">
                      <a16:colId xmlns:a16="http://schemas.microsoft.com/office/drawing/2014/main" val="1119551655"/>
                    </a:ext>
                  </a:extLst>
                </a:gridCol>
                <a:gridCol w="2038243">
                  <a:extLst>
                    <a:ext uri="{9D8B030D-6E8A-4147-A177-3AD203B41FA5}">
                      <a16:colId xmlns:a16="http://schemas.microsoft.com/office/drawing/2014/main" val="1670639347"/>
                    </a:ext>
                  </a:extLst>
                </a:gridCol>
              </a:tblGrid>
              <a:tr h="0">
                <a:tc>
                  <a:txBody>
                    <a:bodyPr/>
                    <a:lstStyle/>
                    <a:p>
                      <a:pPr rtl="0" fontAlgn="b"/>
                      <a:r>
                        <a:rPr lang="en-US" sz="1600" b="1" dirty="0">
                          <a:effectLst/>
                        </a:rPr>
                        <a:t>Evacuation Timing</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445891071"/>
                  </a:ext>
                </a:extLst>
              </a:tr>
              <a:tr h="120217">
                <a:tc>
                  <a:txBody>
                    <a:bodyPr/>
                    <a:lstStyle/>
                    <a:p>
                      <a:pPr rtl="0" fontAlgn="b"/>
                      <a:r>
                        <a:rPr lang="en-US" sz="1050" b="1" dirty="0">
                          <a:effectLst/>
                        </a:rPr>
                        <a:t>Evacuation 1 </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380152"/>
                      </a:solidFill>
                      <a:prstDash val="solid"/>
                      <a:round/>
                      <a:headEnd type="none" w="med" len="med"/>
                      <a:tailEnd type="none" w="med" len="med"/>
                    </a:lnB>
                  </a:tcPr>
                </a:tc>
                <a:extLst>
                  <a:ext uri="{0D108BD9-81ED-4DB2-BD59-A6C34878D82A}">
                    <a16:rowId xmlns:a16="http://schemas.microsoft.com/office/drawing/2014/main" val="412596155"/>
                  </a:ext>
                </a:extLst>
              </a:tr>
              <a:tr h="877581">
                <a:tc>
                  <a:txBody>
                    <a:bodyPr/>
                    <a:lstStyle/>
                    <a:p>
                      <a:pPr algn="r" rtl="0" fontAlgn="b"/>
                      <a:r>
                        <a:rPr lang="en-US" sz="1050" b="1" dirty="0">
                          <a:effectLst/>
                        </a:rPr>
                        <a:t>KC Vehicles</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150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30 minute mark</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3801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dirty="0">
                          <a:effectLst/>
                        </a:rPr>
                        <a:t>Campers and Staff leave within 30 minutes of evacuation notice from the TRA</a:t>
                      </a:r>
                    </a:p>
                  </a:txBody>
                  <a:tcPr marL="9016" marR="9016" marT="6011" marB="6011" anchor="b">
                    <a:lnL w="7620" cap="flat" cmpd="sng" algn="ctr">
                      <a:solidFill>
                        <a:srgbClr val="380152"/>
                      </a:solidFill>
                      <a:prstDash val="solid"/>
                      <a:round/>
                      <a:headEnd type="none" w="med" len="med"/>
                      <a:tailEnd type="none" w="med" len="med"/>
                    </a:lnL>
                    <a:lnR w="7620" cap="flat" cmpd="sng" algn="ctr">
                      <a:solidFill>
                        <a:srgbClr val="380152"/>
                      </a:solidFill>
                      <a:prstDash val="solid"/>
                      <a:round/>
                      <a:headEnd type="none" w="med" len="med"/>
                      <a:tailEnd type="none" w="med" len="med"/>
                    </a:lnR>
                    <a:lnT w="7620" cap="flat" cmpd="sng" algn="ctr">
                      <a:solidFill>
                        <a:srgbClr val="38015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77607863"/>
                  </a:ext>
                </a:extLst>
              </a:tr>
              <a:tr h="228412">
                <a:tc>
                  <a:txBody>
                    <a:bodyPr/>
                    <a:lstStyle/>
                    <a:p>
                      <a:pPr algn="r" rtl="0" fontAlgn="b"/>
                      <a:r>
                        <a:rPr lang="en-US" sz="1050" b="1">
                          <a:effectLst/>
                        </a:rPr>
                        <a:t>**Groups with Personal Transportation</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220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580152"/>
                      </a:solidFill>
                      <a:prstDash val="solid"/>
                      <a:round/>
                      <a:headEnd type="none" w="med" len="med"/>
                      <a:tailEnd type="none" w="med" len="med"/>
                    </a:lnB>
                  </a:tcPr>
                </a:tc>
                <a:extLst>
                  <a:ext uri="{0D108BD9-81ED-4DB2-BD59-A6C34878D82A}">
                    <a16:rowId xmlns:a16="http://schemas.microsoft.com/office/drawing/2014/main" val="357205649"/>
                  </a:ext>
                </a:extLst>
              </a:tr>
              <a:tr h="552996">
                <a:tc>
                  <a:txBody>
                    <a:bodyPr/>
                    <a:lstStyle/>
                    <a:p>
                      <a:pPr algn="r" rtl="0" fontAlgn="b"/>
                      <a:r>
                        <a:rPr lang="en-US" sz="1100" b="1" dirty="0">
                          <a:effectLst/>
                        </a:rPr>
                        <a:t>Staff/Volunteers/Guests</a:t>
                      </a:r>
                      <a:endParaRPr lang="en-US" sz="1050" b="1" dirty="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50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5801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dirty="0">
                        <a:effectLst/>
                      </a:endParaRPr>
                    </a:p>
                  </a:txBody>
                  <a:tcPr marL="9016" marR="9016" marT="6011" marB="6011" anchor="b">
                    <a:lnL w="7620" cap="flat" cmpd="sng" algn="ctr">
                      <a:solidFill>
                        <a:srgbClr val="580152"/>
                      </a:solidFill>
                      <a:prstDash val="solid"/>
                      <a:round/>
                      <a:headEnd type="none" w="med" len="med"/>
                      <a:tailEnd type="none" w="med" len="med"/>
                    </a:lnL>
                    <a:lnR w="7620" cap="flat" cmpd="sng" algn="ctr">
                      <a:solidFill>
                        <a:srgbClr val="580152"/>
                      </a:solidFill>
                      <a:prstDash val="solid"/>
                      <a:round/>
                      <a:headEnd type="none" w="med" len="med"/>
                      <a:tailEnd type="none" w="med" len="med"/>
                    </a:lnR>
                    <a:lnT w="7620" cap="flat" cmpd="sng" algn="ctr">
                      <a:solidFill>
                        <a:srgbClr val="58015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18995025"/>
                  </a:ext>
                </a:extLst>
              </a:tr>
              <a:tr h="120217">
                <a:tc>
                  <a:txBody>
                    <a:bodyPr/>
                    <a:lstStyle/>
                    <a:p>
                      <a:pPr rtl="0" fontAlgn="b"/>
                      <a:r>
                        <a:rPr lang="en-US" sz="1050" b="1">
                          <a:effectLst/>
                        </a:rPr>
                        <a:t>Evacuation 2</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780A52"/>
                      </a:solidFill>
                      <a:prstDash val="solid"/>
                      <a:round/>
                      <a:headEnd type="none" w="med" len="med"/>
                      <a:tailEnd type="none" w="med" len="med"/>
                    </a:lnB>
                  </a:tcPr>
                </a:tc>
                <a:extLst>
                  <a:ext uri="{0D108BD9-81ED-4DB2-BD59-A6C34878D82A}">
                    <a16:rowId xmlns:a16="http://schemas.microsoft.com/office/drawing/2014/main" val="1434292885"/>
                  </a:ext>
                </a:extLst>
              </a:tr>
              <a:tr h="444801">
                <a:tc>
                  <a:txBody>
                    <a:bodyPr/>
                    <a:lstStyle/>
                    <a:p>
                      <a:pPr algn="r" rtl="0" fontAlgn="b"/>
                      <a:r>
                        <a:rPr lang="en-US" sz="1050" b="1" dirty="0" smtClean="0">
                          <a:effectLst/>
                        </a:rPr>
                        <a:t>KC Vehicles</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150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1 hour mark</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780A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Group 2 is Picked up and Depart for church</a:t>
                      </a:r>
                    </a:p>
                  </a:txBody>
                  <a:tcPr marL="9016" marR="9016" marT="6011" marB="6011" anchor="b">
                    <a:lnL w="7620" cap="flat" cmpd="sng" algn="ctr">
                      <a:solidFill>
                        <a:srgbClr val="780A52"/>
                      </a:solidFill>
                      <a:prstDash val="solid"/>
                      <a:round/>
                      <a:headEnd type="none" w="med" len="med"/>
                      <a:tailEnd type="none" w="med" len="med"/>
                    </a:lnL>
                    <a:lnR w="7620" cap="flat" cmpd="sng" algn="ctr">
                      <a:solidFill>
                        <a:srgbClr val="780A52"/>
                      </a:solidFill>
                      <a:prstDash val="solid"/>
                      <a:round/>
                      <a:headEnd type="none" w="med" len="med"/>
                      <a:tailEnd type="none" w="med" len="med"/>
                    </a:lnR>
                    <a:lnT w="7620" cap="flat" cmpd="sng" algn="ctr">
                      <a:solidFill>
                        <a:srgbClr val="780A5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2901109"/>
                  </a:ext>
                </a:extLst>
              </a:tr>
              <a:tr h="120217">
                <a:tc>
                  <a:txBody>
                    <a:bodyPr/>
                    <a:lstStyle/>
                    <a:p>
                      <a:pPr rtl="0" fontAlgn="b"/>
                      <a:r>
                        <a:rPr lang="en-US" sz="1050" b="1">
                          <a:effectLst/>
                        </a:rPr>
                        <a:t>Evacuation 3 </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580F52"/>
                      </a:solidFill>
                      <a:prstDash val="solid"/>
                      <a:round/>
                      <a:headEnd type="none" w="med" len="med"/>
                      <a:tailEnd type="none" w="med" len="med"/>
                    </a:lnB>
                  </a:tcPr>
                </a:tc>
                <a:extLst>
                  <a:ext uri="{0D108BD9-81ED-4DB2-BD59-A6C34878D82A}">
                    <a16:rowId xmlns:a16="http://schemas.microsoft.com/office/drawing/2014/main" val="990528516"/>
                  </a:ext>
                </a:extLst>
              </a:tr>
              <a:tr h="336607">
                <a:tc>
                  <a:txBody>
                    <a:bodyPr/>
                    <a:lstStyle/>
                    <a:p>
                      <a:pPr algn="r" rtl="0" fontAlgn="b"/>
                      <a:r>
                        <a:rPr lang="en-US" sz="1050" b="1" dirty="0">
                          <a:effectLst/>
                        </a:rPr>
                        <a:t>KC Vehicles</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150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1.5 hour mark</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580F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Remaining Staff are evacuated</a:t>
                      </a:r>
                    </a:p>
                  </a:txBody>
                  <a:tcPr marL="9016" marR="9016" marT="6011" marB="6011" anchor="b">
                    <a:lnL w="7620" cap="flat" cmpd="sng" algn="ctr">
                      <a:solidFill>
                        <a:srgbClr val="580F52"/>
                      </a:solidFill>
                      <a:prstDash val="solid"/>
                      <a:round/>
                      <a:headEnd type="none" w="med" len="med"/>
                      <a:tailEnd type="none" w="med" len="med"/>
                    </a:lnL>
                    <a:lnR w="7620" cap="flat" cmpd="sng" algn="ctr">
                      <a:solidFill>
                        <a:srgbClr val="580F52"/>
                      </a:solidFill>
                      <a:prstDash val="solid"/>
                      <a:round/>
                      <a:headEnd type="none" w="med" len="med"/>
                      <a:tailEnd type="none" w="med" len="med"/>
                    </a:lnR>
                    <a:lnT w="7620" cap="flat" cmpd="sng" algn="ctr">
                      <a:solidFill>
                        <a:srgbClr val="580F5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80465114"/>
                  </a:ext>
                </a:extLst>
              </a:tr>
              <a:tr h="120217">
                <a:tc>
                  <a:txBody>
                    <a:bodyPr/>
                    <a:lstStyle/>
                    <a:p>
                      <a:pPr algn="r" rtl="0" fontAlgn="b"/>
                      <a:r>
                        <a:rPr lang="en-US" sz="1050" b="1" dirty="0">
                          <a:effectLst/>
                        </a:rPr>
                        <a:t>3 Busses</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150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586752"/>
                      </a:solidFill>
                      <a:prstDash val="solid"/>
                      <a:round/>
                      <a:headEnd type="none" w="med" len="med"/>
                      <a:tailEnd type="none" w="med" len="med"/>
                    </a:lnB>
                  </a:tcPr>
                </a:tc>
                <a:extLst>
                  <a:ext uri="{0D108BD9-81ED-4DB2-BD59-A6C34878D82A}">
                    <a16:rowId xmlns:a16="http://schemas.microsoft.com/office/drawing/2014/main" val="1226840352"/>
                  </a:ext>
                </a:extLst>
              </a:tr>
              <a:tr h="444801">
                <a:tc>
                  <a:txBody>
                    <a:bodyPr/>
                    <a:lstStyle/>
                    <a:p>
                      <a:pPr rtl="0" fontAlgn="b"/>
                      <a:r>
                        <a:rPr lang="en-US" sz="1050" b="0" dirty="0">
                          <a:effectLst/>
                        </a:rPr>
                        <a:t>Evacuation 4 - If needed</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2 hour mark</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5867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All staff and campers evacuated safely </a:t>
                      </a:r>
                    </a:p>
                  </a:txBody>
                  <a:tcPr marL="9016" marR="9016" marT="6011" marB="6011" anchor="b">
                    <a:lnL w="7620" cap="flat" cmpd="sng" algn="ctr">
                      <a:solidFill>
                        <a:srgbClr val="586752"/>
                      </a:solidFill>
                      <a:prstDash val="solid"/>
                      <a:round/>
                      <a:headEnd type="none" w="med" len="med"/>
                      <a:tailEnd type="none" w="med" len="med"/>
                    </a:lnL>
                    <a:lnR w="7620" cap="flat" cmpd="sng" algn="ctr">
                      <a:solidFill>
                        <a:srgbClr val="586752"/>
                      </a:solidFill>
                      <a:prstDash val="solid"/>
                      <a:round/>
                      <a:headEnd type="none" w="med" len="med"/>
                      <a:tailEnd type="none" w="med" len="med"/>
                    </a:lnR>
                    <a:lnT w="7620" cap="flat" cmpd="sng" algn="ctr">
                      <a:solidFill>
                        <a:srgbClr val="586752"/>
                      </a:solidFill>
                      <a:prstDash val="solid"/>
                      <a:round/>
                      <a:headEnd type="none" w="med" len="med"/>
                      <a:tailEnd type="none" w="med" len="med"/>
                    </a:lnT>
                    <a:lnB w="7620" cap="flat" cmpd="sng" algn="ctr">
                      <a:solidFill>
                        <a:srgbClr val="F86552"/>
                      </a:solidFill>
                      <a:prstDash val="solid"/>
                      <a:round/>
                      <a:headEnd type="none" w="med" len="med"/>
                      <a:tailEnd type="none" w="med" len="med"/>
                    </a:lnB>
                  </a:tcPr>
                </a:tc>
                <a:extLst>
                  <a:ext uri="{0D108BD9-81ED-4DB2-BD59-A6C34878D82A}">
                    <a16:rowId xmlns:a16="http://schemas.microsoft.com/office/drawing/2014/main" val="2955002809"/>
                  </a:ext>
                </a:extLst>
              </a:tr>
              <a:tr h="444801">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F86552"/>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r>
                        <a:rPr lang="en-US" sz="1050">
                          <a:effectLst/>
                        </a:rPr>
                        <a:t>30 minute flex to allow for unknowns</a:t>
                      </a:r>
                    </a:p>
                  </a:txBody>
                  <a:tcPr marL="9016" marR="9016" marT="6011" marB="6011" anchor="b">
                    <a:lnL w="7620" cap="flat" cmpd="sng" algn="ctr">
                      <a:solidFill>
                        <a:srgbClr val="F86552"/>
                      </a:solidFill>
                      <a:prstDash val="solid"/>
                      <a:round/>
                      <a:headEnd type="none" w="med" len="med"/>
                      <a:tailEnd type="none" w="med" len="med"/>
                    </a:lnL>
                    <a:lnR w="7620" cap="flat" cmpd="sng" algn="ctr">
                      <a:solidFill>
                        <a:srgbClr val="F86552"/>
                      </a:solidFill>
                      <a:prstDash val="solid"/>
                      <a:round/>
                      <a:headEnd type="none" w="med" len="med"/>
                      <a:tailEnd type="none" w="med" len="med"/>
                    </a:lnR>
                    <a:lnT w="7620" cap="flat" cmpd="sng" algn="ctr">
                      <a:solidFill>
                        <a:srgbClr val="F86552"/>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74372320"/>
                  </a:ext>
                </a:extLst>
              </a:tr>
              <a:tr h="120217">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algn="r" rtl="0" fontAlgn="b"/>
                      <a:r>
                        <a:rPr lang="en-US" sz="1050">
                          <a:effectLst/>
                        </a:rPr>
                        <a:t>870</a:t>
                      </a: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tc>
                  <a:txBody>
                    <a:bodyPr/>
                    <a:lstStyle/>
                    <a:p>
                      <a:pPr rtl="0" fontAlgn="b"/>
                      <a:endParaRPr lang="en-US" sz="1050" dirty="0">
                        <a:effectLst/>
                      </a:endParaRPr>
                    </a:p>
                  </a:txBody>
                  <a:tcPr marL="9016" marR="9016" marT="6011" marB="6011" anchor="b">
                    <a:lnL w="7620" cap="flat" cmpd="sng" algn="ctr">
                      <a:solidFill>
                        <a:srgbClr val="CCCCCC"/>
                      </a:solidFill>
                      <a:prstDash val="solid"/>
                      <a:round/>
                      <a:headEnd type="none" w="med" len="med"/>
                      <a:tailEnd type="none" w="med" len="med"/>
                    </a:lnL>
                    <a:lnR w="7620" cap="flat" cmpd="sng" algn="ctr">
                      <a:solidFill>
                        <a:srgbClr val="CCCCCC"/>
                      </a:solidFill>
                      <a:prstDash val="solid"/>
                      <a:round/>
                      <a:headEnd type="none" w="med" len="med"/>
                      <a:tailEnd type="none" w="med" len="med"/>
                    </a:lnR>
                    <a:lnT w="7620" cap="flat" cmpd="sng" algn="ctr">
                      <a:solidFill>
                        <a:srgbClr val="CCCCCC"/>
                      </a:solidFill>
                      <a:prstDash val="solid"/>
                      <a:round/>
                      <a:headEnd type="none" w="med" len="med"/>
                      <a:tailEnd type="none" w="med" len="med"/>
                    </a:lnT>
                    <a:lnB w="762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309444872"/>
                  </a:ext>
                </a:extLst>
              </a:tr>
            </a:tbl>
          </a:graphicData>
        </a:graphic>
      </p:graphicFrame>
    </p:spTree>
    <p:extLst>
      <p:ext uri="{BB962C8B-B14F-4D97-AF65-F5344CB8AC3E}">
        <p14:creationId xmlns:p14="http://schemas.microsoft.com/office/powerpoint/2010/main" val="4156828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 Plan for New Max. Occupancy</a:t>
            </a:r>
            <a:endParaRPr lang="en-US" dirty="0"/>
          </a:p>
        </p:txBody>
      </p:sp>
      <p:sp>
        <p:nvSpPr>
          <p:cNvPr id="3" name="Content Placeholder 2"/>
          <p:cNvSpPr>
            <a:spLocks noGrp="1"/>
          </p:cNvSpPr>
          <p:nvPr>
            <p:ph idx="1"/>
          </p:nvPr>
        </p:nvSpPr>
        <p:spPr/>
        <p:txBody>
          <a:bodyPr>
            <a:normAutofit/>
          </a:bodyPr>
          <a:lstStyle/>
          <a:p>
            <a:pPr lvl="1" fontAlgn="base"/>
            <a:endParaRPr lang="en-US" b="1" dirty="0" smtClean="0"/>
          </a:p>
          <a:p>
            <a:pPr lvl="1" fontAlgn="base"/>
            <a:r>
              <a:rPr lang="en-US" b="1" dirty="0" smtClean="0"/>
              <a:t>All Campers are safely evacuated within 2 hours.  </a:t>
            </a:r>
            <a:endParaRPr lang="en-US" dirty="0" smtClean="0"/>
          </a:p>
          <a:p>
            <a:endParaRPr lang="en-US" dirty="0"/>
          </a:p>
        </p:txBody>
      </p:sp>
    </p:spTree>
    <p:extLst>
      <p:ext uri="{BB962C8B-B14F-4D97-AF65-F5344CB8AC3E}">
        <p14:creationId xmlns:p14="http://schemas.microsoft.com/office/powerpoint/2010/main" val="1954959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Zone</a:t>
            </a:r>
            <a:endParaRPr lang="en-US" dirty="0"/>
          </a:p>
        </p:txBody>
      </p:sp>
      <p:sp>
        <p:nvSpPr>
          <p:cNvPr id="3" name="Content Placeholder 2"/>
          <p:cNvSpPr>
            <a:spLocks noGrp="1"/>
          </p:cNvSpPr>
          <p:nvPr>
            <p:ph idx="1"/>
          </p:nvPr>
        </p:nvSpPr>
        <p:spPr/>
        <p:txBody>
          <a:bodyPr/>
          <a:lstStyle/>
          <a:p>
            <a:pPr marL="0" indent="0" algn="ctr">
              <a:buNone/>
            </a:pPr>
            <a:endParaRPr lang="en-US" sz="2400" dirty="0" smtClean="0"/>
          </a:p>
          <a:p>
            <a:pPr marL="0" indent="0" algn="ctr">
              <a:buNone/>
            </a:pPr>
            <a:endParaRPr lang="en-US" sz="2400" dirty="0"/>
          </a:p>
          <a:p>
            <a:pPr marL="0" indent="0" algn="ctr">
              <a:buNone/>
            </a:pPr>
            <a:r>
              <a:rPr lang="en-US" sz="2400" dirty="0" smtClean="0"/>
              <a:t>Our </a:t>
            </a:r>
            <a:r>
              <a:rPr lang="en-US" sz="2400" dirty="0" smtClean="0"/>
              <a:t>job is to: </a:t>
            </a:r>
            <a:r>
              <a:rPr lang="en-US" sz="2400" dirty="0" smtClean="0"/>
              <a:t>Get</a:t>
            </a:r>
            <a:r>
              <a:rPr lang="en-US" sz="2400" b="1" i="1" dirty="0" smtClean="0"/>
              <a:t> </a:t>
            </a:r>
            <a:r>
              <a:rPr lang="en-US" sz="2400" b="1" i="1" dirty="0" smtClean="0"/>
              <a:t>People Out</a:t>
            </a:r>
            <a:r>
              <a:rPr lang="en-US" sz="2400" dirty="0" smtClean="0"/>
              <a:t>.  </a:t>
            </a:r>
            <a:endParaRPr lang="en-US" sz="2400" dirty="0" smtClean="0"/>
          </a:p>
          <a:p>
            <a:pPr marL="0" indent="0" algn="ctr">
              <a:buNone/>
            </a:pPr>
            <a:endParaRPr lang="en-US" sz="2400" dirty="0"/>
          </a:p>
          <a:p>
            <a:pPr marL="0" indent="0" algn="ctr">
              <a:buNone/>
            </a:pPr>
            <a:r>
              <a:rPr lang="en-US" sz="2400" dirty="0" smtClean="0"/>
              <a:t>In the Event it’s needed we have a maintained “Safety Zone” of ample size to hunker down in.  </a:t>
            </a:r>
            <a:endParaRPr lang="en-US" sz="2400" dirty="0"/>
          </a:p>
        </p:txBody>
      </p:sp>
    </p:spTree>
    <p:extLst>
      <p:ext uri="{BB962C8B-B14F-4D97-AF65-F5344CB8AC3E}">
        <p14:creationId xmlns:p14="http://schemas.microsoft.com/office/powerpoint/2010/main" val="4025890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Question</a:t>
            </a:r>
            <a:endParaRPr lang="en-US" dirty="0"/>
          </a:p>
        </p:txBody>
      </p:sp>
      <p:sp>
        <p:nvSpPr>
          <p:cNvPr id="3" name="Content Placeholder 2"/>
          <p:cNvSpPr>
            <a:spLocks noGrp="1"/>
          </p:cNvSpPr>
          <p:nvPr>
            <p:ph idx="1"/>
          </p:nvPr>
        </p:nvSpPr>
        <p:spPr/>
        <p:txBody>
          <a:bodyPr/>
          <a:lstStyle/>
          <a:p>
            <a:pPr lvl="1"/>
            <a:endParaRPr lang="en-US" dirty="0" smtClean="0"/>
          </a:p>
          <a:p>
            <a:pPr lvl="1"/>
            <a:r>
              <a:rPr lang="en-US" dirty="0" smtClean="0"/>
              <a:t>When you have a fire will you be able to keep everyone safe? </a:t>
            </a:r>
            <a:endParaRPr lang="en-US" dirty="0"/>
          </a:p>
        </p:txBody>
      </p:sp>
    </p:spTree>
    <p:extLst>
      <p:ext uri="{BB962C8B-B14F-4D97-AF65-F5344CB8AC3E}">
        <p14:creationId xmlns:p14="http://schemas.microsoft.com/office/powerpoint/2010/main" val="4256486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Zone</a:t>
            </a:r>
            <a:endParaRPr lang="en-US" dirty="0"/>
          </a:p>
        </p:txBody>
      </p:sp>
      <p:sp>
        <p:nvSpPr>
          <p:cNvPr id="3" name="Content Placeholder 2"/>
          <p:cNvSpPr>
            <a:spLocks noGrp="1"/>
          </p:cNvSpPr>
          <p:nvPr>
            <p:ph idx="1"/>
          </p:nvPr>
        </p:nvSpPr>
        <p:spPr/>
        <p:txBody>
          <a:bodyPr/>
          <a:lstStyle/>
          <a:p>
            <a:r>
              <a:rPr lang="en-US" dirty="0" smtClean="0"/>
              <a:t>Our goal is to never have to use the “Safety </a:t>
            </a:r>
            <a:r>
              <a:rPr lang="en-US" dirty="0" smtClean="0"/>
              <a:t>Zone”.  </a:t>
            </a:r>
          </a:p>
          <a:p>
            <a:pPr lvl="1"/>
            <a:r>
              <a:rPr lang="en-US" dirty="0" smtClean="0"/>
              <a:t>Our </a:t>
            </a:r>
            <a:r>
              <a:rPr lang="en-US" dirty="0" smtClean="0"/>
              <a:t>evacuation plan and fire behavior simulations have shown that under normal fire and most catastrophic fire conditions we will have plenty of time to evacuate our campers in a safe manner.  </a:t>
            </a:r>
          </a:p>
          <a:p>
            <a:pPr lvl="1"/>
            <a:r>
              <a:rPr lang="en-US" dirty="0" smtClean="0"/>
              <a:t>In </a:t>
            </a:r>
            <a:r>
              <a:rPr lang="en-US" dirty="0"/>
              <a:t>the event of a catastrophic fire where we cannot get out Cal Fire has recommended that we stay </a:t>
            </a:r>
            <a:r>
              <a:rPr lang="en-US" dirty="0" smtClean="0"/>
              <a:t>put and “hunker down”, </a:t>
            </a:r>
            <a:r>
              <a:rPr lang="en-US" dirty="0"/>
              <a:t>so they know where we are and can send resources our </a:t>
            </a:r>
            <a:r>
              <a:rPr lang="en-US" dirty="0" smtClean="0"/>
              <a:t>way</a:t>
            </a:r>
            <a:r>
              <a:rPr lang="en-US" dirty="0"/>
              <a:t>.</a:t>
            </a:r>
          </a:p>
        </p:txBody>
      </p:sp>
    </p:spTree>
    <p:extLst>
      <p:ext uri="{BB962C8B-B14F-4D97-AF65-F5344CB8AC3E}">
        <p14:creationId xmlns:p14="http://schemas.microsoft.com/office/powerpoint/2010/main" val="2874363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Zone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event that we do need to “hunker down” in the safety zone we have ample space using the </a:t>
            </a:r>
            <a:r>
              <a:rPr lang="en-US" dirty="0" smtClean="0"/>
              <a:t>“**Safety </a:t>
            </a:r>
            <a:r>
              <a:rPr lang="en-US" dirty="0" smtClean="0"/>
              <a:t>Zone </a:t>
            </a:r>
            <a:r>
              <a:rPr lang="en-US" dirty="0" smtClean="0"/>
              <a:t>Guideline</a:t>
            </a:r>
            <a:r>
              <a:rPr lang="en-US" dirty="0" smtClean="0"/>
              <a:t> </a:t>
            </a:r>
            <a:r>
              <a:rPr lang="en-US" dirty="0" smtClean="0"/>
              <a:t>of:</a:t>
            </a:r>
          </a:p>
          <a:p>
            <a:endParaRPr lang="en-US" dirty="0" smtClean="0"/>
          </a:p>
          <a:p>
            <a:pPr lvl="1"/>
            <a:r>
              <a:rPr lang="en-US" b="1" dirty="0" smtClean="0"/>
              <a:t>SSD = 8 * Slope Wind Factor * Height of the surrounding </a:t>
            </a:r>
            <a:r>
              <a:rPr lang="en-US" b="1" dirty="0" smtClean="0"/>
              <a:t>vegetation</a:t>
            </a:r>
          </a:p>
          <a:p>
            <a:pPr lvl="1"/>
            <a:endParaRPr lang="en-US" dirty="0" smtClean="0"/>
          </a:p>
          <a:p>
            <a:pPr lvl="1"/>
            <a:r>
              <a:rPr lang="en-US" dirty="0" smtClean="0"/>
              <a:t>Using 80’ for average vegetation height with a slope wind factor of 1 we need 640’ of safety zone.  </a:t>
            </a:r>
          </a:p>
          <a:p>
            <a:pPr lvl="1"/>
            <a:r>
              <a:rPr lang="en-US" dirty="0" smtClean="0"/>
              <a:t>With slope wind factor of 2 we need </a:t>
            </a:r>
            <a:r>
              <a:rPr lang="en-US" dirty="0" smtClean="0"/>
              <a:t>1,280</a:t>
            </a:r>
            <a:r>
              <a:rPr lang="en-US" dirty="0" smtClean="0"/>
              <a:t>’ which with our safety zone and surrounding ***shaded fuel break area </a:t>
            </a:r>
            <a:r>
              <a:rPr lang="en-US" dirty="0" smtClean="0"/>
              <a:t>for our </a:t>
            </a:r>
            <a:r>
              <a:rPr lang="en-US" dirty="0" smtClean="0"/>
              <a:t>safety zone is ample.  </a:t>
            </a:r>
          </a:p>
          <a:p>
            <a:pPr lvl="1"/>
            <a:endParaRPr lang="en-US" dirty="0"/>
          </a:p>
          <a:p>
            <a:pPr lvl="2"/>
            <a:r>
              <a:rPr lang="en-US" dirty="0" smtClean="0"/>
              <a:t>**See Fuels Reduction and Safety Zone map</a:t>
            </a:r>
          </a:p>
          <a:p>
            <a:pPr lvl="2"/>
            <a:r>
              <a:rPr lang="en-US" dirty="0" smtClean="0"/>
              <a:t>**Information gathered from </a:t>
            </a:r>
            <a:r>
              <a:rPr lang="en-US" dirty="0" smtClean="0">
                <a:hlinkClick r:id="rId2"/>
              </a:rPr>
              <a:t>www.firelab.org</a:t>
            </a:r>
            <a:r>
              <a:rPr lang="en-US" dirty="0" smtClean="0"/>
              <a:t> and </a:t>
            </a:r>
            <a:r>
              <a:rPr lang="en-US" dirty="0" smtClean="0">
                <a:hlinkClick r:id="rId3"/>
              </a:rPr>
              <a:t>www.firescience.gov</a:t>
            </a:r>
            <a:r>
              <a:rPr lang="en-US" dirty="0" smtClean="0"/>
              <a:t> Article info: International Journal of Wildland Fire Butler, BW (2014)  Wildland firefighter safety zones: a review of past science and summary of future needs.</a:t>
            </a:r>
          </a:p>
          <a:p>
            <a:pPr lvl="2"/>
            <a:r>
              <a:rPr lang="en-US" dirty="0" smtClean="0"/>
              <a:t>***Article “Creating a Safety Zone for use in a wildfire emergency” by </a:t>
            </a:r>
            <a:r>
              <a:rPr lang="en-US" dirty="0" err="1" smtClean="0"/>
              <a:t>bkvc</a:t>
            </a:r>
            <a:r>
              <a:rPr lang="en-US" dirty="0" smtClean="0"/>
              <a:t>; May 20, 2017; Preparing for fire.  See comment about increasing safety zone by thinning around your safety zone.  </a:t>
            </a:r>
          </a:p>
          <a:p>
            <a:pPr lvl="1"/>
            <a:endParaRPr lang="en-US" dirty="0"/>
          </a:p>
        </p:txBody>
      </p:sp>
    </p:spTree>
    <p:extLst>
      <p:ext uri="{BB962C8B-B14F-4D97-AF65-F5344CB8AC3E}">
        <p14:creationId xmlns:p14="http://schemas.microsoft.com/office/powerpoint/2010/main" val="42323910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3191" y="115933"/>
            <a:ext cx="10271714" cy="6588703"/>
          </a:xfrm>
        </p:spPr>
      </p:pic>
    </p:spTree>
    <p:extLst>
      <p:ext uri="{BB962C8B-B14F-4D97-AF65-F5344CB8AC3E}">
        <p14:creationId xmlns:p14="http://schemas.microsoft.com/office/powerpoint/2010/main" val="23648458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to Community	</a:t>
            </a:r>
            <a:endParaRPr lang="en-US" dirty="0"/>
          </a:p>
        </p:txBody>
      </p:sp>
      <p:sp>
        <p:nvSpPr>
          <p:cNvPr id="3" name="Content Placeholder 2"/>
          <p:cNvSpPr>
            <a:spLocks noGrp="1"/>
          </p:cNvSpPr>
          <p:nvPr>
            <p:ph idx="1"/>
          </p:nvPr>
        </p:nvSpPr>
        <p:spPr/>
        <p:txBody>
          <a:bodyPr/>
          <a:lstStyle/>
          <a:p>
            <a:r>
              <a:rPr lang="en-US" dirty="0" smtClean="0"/>
              <a:t>Secondary Access Road available to neighbors on Patterson Creek Road and Valley Pines Area if needed in an emergency.  </a:t>
            </a:r>
          </a:p>
          <a:p>
            <a:r>
              <a:rPr lang="en-US" dirty="0" smtClean="0"/>
              <a:t>Water Source for firefighting in the new and existing ponds.  </a:t>
            </a:r>
          </a:p>
          <a:p>
            <a:r>
              <a:rPr lang="en-US" dirty="0" smtClean="0"/>
              <a:t>Good and pro-active forest management through regular maintenance and implementation of CFIP program on Kidder Creek Camp property which is a benefit to our </a:t>
            </a:r>
            <a:r>
              <a:rPr lang="en-US" dirty="0" smtClean="0"/>
              <a:t>neighbors.  </a:t>
            </a:r>
            <a:endParaRPr lang="en-US" dirty="0"/>
          </a:p>
        </p:txBody>
      </p:sp>
    </p:spTree>
    <p:extLst>
      <p:ext uri="{BB962C8B-B14F-4D97-AF65-F5344CB8AC3E}">
        <p14:creationId xmlns:p14="http://schemas.microsoft.com/office/powerpoint/2010/main" val="10311294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When taking into account:</a:t>
            </a:r>
          </a:p>
          <a:p>
            <a:pPr lvl="1"/>
            <a:r>
              <a:rPr lang="en-US" dirty="0"/>
              <a:t>S</a:t>
            </a:r>
            <a:r>
              <a:rPr lang="en-US" dirty="0" smtClean="0"/>
              <a:t>imulations of fire behavior (including worst case scenarios)</a:t>
            </a:r>
          </a:p>
          <a:p>
            <a:pPr lvl="1"/>
            <a:r>
              <a:rPr lang="en-US" dirty="0" smtClean="0"/>
              <a:t>Cal Fire suppression (which was not factored in sims) </a:t>
            </a:r>
          </a:p>
          <a:p>
            <a:pPr lvl="1"/>
            <a:r>
              <a:rPr lang="en-US" dirty="0"/>
              <a:t>F</a:t>
            </a:r>
            <a:r>
              <a:rPr lang="en-US" dirty="0" smtClean="0"/>
              <a:t>uel break areas surrounding camp and ongoing forest management</a:t>
            </a:r>
          </a:p>
          <a:p>
            <a:pPr lvl="1"/>
            <a:r>
              <a:rPr lang="en-US" dirty="0" smtClean="0"/>
              <a:t>Evacuation plan and</a:t>
            </a:r>
          </a:p>
          <a:p>
            <a:pPr lvl="1"/>
            <a:r>
              <a:rPr lang="en-US" dirty="0" smtClean="0"/>
              <a:t>Safety zone space (if needed in a worst case scenario)</a:t>
            </a:r>
          </a:p>
          <a:p>
            <a:pPr lvl="1"/>
            <a:endParaRPr lang="en-US" dirty="0"/>
          </a:p>
          <a:p>
            <a:pPr lvl="1" algn="ctr"/>
            <a:r>
              <a:rPr lang="en-US" sz="2000" b="1" dirty="0" smtClean="0"/>
              <a:t>The Kidder Creek Wildland Fire Emergency Plan exceeds the requirements of the PRC 4290, Cal Fire has reviewed and provided feedback and agree that we have an adequate emergency plan.  </a:t>
            </a:r>
            <a:endParaRPr lang="en-US" sz="2000" b="1" dirty="0"/>
          </a:p>
        </p:txBody>
      </p:sp>
    </p:spTree>
    <p:extLst>
      <p:ext uri="{BB962C8B-B14F-4D97-AF65-F5344CB8AC3E}">
        <p14:creationId xmlns:p14="http://schemas.microsoft.com/office/powerpoint/2010/main" val="933113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of a robust plan</a:t>
            </a:r>
            <a:endParaRPr lang="en-US" dirty="0"/>
          </a:p>
        </p:txBody>
      </p:sp>
      <p:sp>
        <p:nvSpPr>
          <p:cNvPr id="3" name="Content Placeholder 2"/>
          <p:cNvSpPr>
            <a:spLocks noGrp="1"/>
          </p:cNvSpPr>
          <p:nvPr>
            <p:ph idx="1"/>
          </p:nvPr>
        </p:nvSpPr>
        <p:spPr/>
        <p:txBody>
          <a:bodyPr/>
          <a:lstStyle/>
          <a:p>
            <a:pPr lvl="1"/>
            <a:r>
              <a:rPr lang="en-US" dirty="0" smtClean="0"/>
              <a:t>Have spent many hours in review of wildland fire fighting manuals and online resources</a:t>
            </a:r>
          </a:p>
          <a:p>
            <a:pPr lvl="2"/>
            <a:r>
              <a:rPr lang="en-US" dirty="0" smtClean="0"/>
              <a:t>“The Red Book” (Interagency Fire Standards for Fire and Fire Aviation Operations)</a:t>
            </a:r>
          </a:p>
          <a:p>
            <a:pPr lvl="2"/>
            <a:r>
              <a:rPr lang="en-US" dirty="0" smtClean="0"/>
              <a:t>The “Incident Response Pocket Guide” (IRPG) National Fire Coordinating Group (NWCG)</a:t>
            </a:r>
          </a:p>
          <a:p>
            <a:pPr lvl="3"/>
            <a:endParaRPr lang="en-US" dirty="0" smtClean="0"/>
          </a:p>
          <a:p>
            <a:pPr lvl="3"/>
            <a:r>
              <a:rPr lang="en-US" dirty="0" smtClean="0"/>
              <a:t>These documents were useful in leading us to a robust plan.  </a:t>
            </a:r>
          </a:p>
          <a:p>
            <a:pPr lvl="3"/>
            <a:r>
              <a:rPr lang="en-US" dirty="0"/>
              <a:t>T</a:t>
            </a:r>
            <a:r>
              <a:rPr lang="en-US" dirty="0" smtClean="0"/>
              <a:t>hese documents are intended specifically for wildland firefighters going into a dangerous situation and so not all information contained therein pertains to our evacuation plan. **See appendix 1, 2** </a:t>
            </a:r>
            <a:endParaRPr lang="en-US" dirty="0"/>
          </a:p>
        </p:txBody>
      </p:sp>
    </p:spTree>
    <p:extLst>
      <p:ext uri="{BB962C8B-B14F-4D97-AF65-F5344CB8AC3E}">
        <p14:creationId xmlns:p14="http://schemas.microsoft.com/office/powerpoint/2010/main" val="29631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of robust plan	</a:t>
            </a:r>
            <a:endParaRPr lang="en-US" dirty="0"/>
          </a:p>
        </p:txBody>
      </p:sp>
      <p:sp>
        <p:nvSpPr>
          <p:cNvPr id="3" name="Content Placeholder 2"/>
          <p:cNvSpPr>
            <a:spLocks noGrp="1"/>
          </p:cNvSpPr>
          <p:nvPr>
            <p:ph idx="1"/>
          </p:nvPr>
        </p:nvSpPr>
        <p:spPr/>
        <p:txBody>
          <a:bodyPr/>
          <a:lstStyle/>
          <a:p>
            <a:r>
              <a:rPr lang="en-US" b="1" dirty="0" smtClean="0"/>
              <a:t>Cal Fire Consultation</a:t>
            </a:r>
          </a:p>
          <a:p>
            <a:r>
              <a:rPr lang="en-US" dirty="0" smtClean="0"/>
              <a:t>We have had numerous consultations with Cal Fire staff, including an on-site tour and review of our fire emergency plans.  Through their review and on-site consultation </a:t>
            </a:r>
            <a:r>
              <a:rPr lang="en-US" b="1" i="1" u="sng" dirty="0" smtClean="0"/>
              <a:t>they agree </a:t>
            </a:r>
            <a:r>
              <a:rPr lang="en-US" dirty="0" smtClean="0"/>
              <a:t>that:</a:t>
            </a:r>
          </a:p>
          <a:p>
            <a:r>
              <a:rPr lang="en-US" dirty="0" smtClean="0"/>
              <a:t>We meet the requirements of PRC 4290 - outlined and defined through the EIR process.  </a:t>
            </a:r>
          </a:p>
          <a:p>
            <a:r>
              <a:rPr lang="en-US" dirty="0" smtClean="0"/>
              <a:t>Our wildland fire emergency plan is a good workable plan for evacuation.</a:t>
            </a:r>
          </a:p>
          <a:p>
            <a:r>
              <a:rPr lang="en-US" dirty="0" smtClean="0"/>
              <a:t>Our safety zone for hunkering down is of ample size, if needed. </a:t>
            </a:r>
          </a:p>
          <a:p>
            <a:pPr lvl="1"/>
            <a:endParaRPr lang="en-US" dirty="0" smtClean="0"/>
          </a:p>
          <a:p>
            <a:pPr lvl="1"/>
            <a:r>
              <a:rPr lang="en-US" dirty="0" smtClean="0"/>
              <a:t>**We are in Cal Fire State Responsibility Area (SRA) in the Wildland Urban Interface (WUI)</a:t>
            </a:r>
          </a:p>
        </p:txBody>
      </p:sp>
    </p:spTree>
    <p:extLst>
      <p:ext uri="{BB962C8B-B14F-4D97-AF65-F5344CB8AC3E}">
        <p14:creationId xmlns:p14="http://schemas.microsoft.com/office/powerpoint/2010/main" val="69563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r>
              <a:rPr lang="en-US" dirty="0" smtClean="0"/>
              <a:t>Multiple different simulation models were run.</a:t>
            </a:r>
          </a:p>
          <a:p>
            <a:pPr lvl="1"/>
            <a:r>
              <a:rPr lang="en-US" dirty="0" smtClean="0"/>
              <a:t>Normal Conditions</a:t>
            </a:r>
          </a:p>
          <a:p>
            <a:pPr lvl="1"/>
            <a:r>
              <a:rPr lang="en-US" dirty="0" smtClean="0"/>
              <a:t>Catastrophic Conditions</a:t>
            </a:r>
          </a:p>
          <a:p>
            <a:pPr lvl="1"/>
            <a:r>
              <a:rPr lang="en-US" dirty="0" smtClean="0"/>
              <a:t>Multiple and typical start points</a:t>
            </a:r>
          </a:p>
          <a:p>
            <a:pPr lvl="1"/>
            <a:endParaRPr lang="en-US" dirty="0"/>
          </a:p>
          <a:p>
            <a:pPr lvl="2"/>
            <a:r>
              <a:rPr lang="en-US" dirty="0" smtClean="0"/>
              <a:t>**Simulations were run using Cal </a:t>
            </a:r>
            <a:r>
              <a:rPr lang="en-US" dirty="0"/>
              <a:t>Fire Wildfire Analyst Simulations</a:t>
            </a:r>
          </a:p>
          <a:p>
            <a:pPr lvl="1"/>
            <a:endParaRPr lang="en-US" dirty="0"/>
          </a:p>
        </p:txBody>
      </p:sp>
    </p:spTree>
    <p:extLst>
      <p:ext uri="{BB962C8B-B14F-4D97-AF65-F5344CB8AC3E}">
        <p14:creationId xmlns:p14="http://schemas.microsoft.com/office/powerpoint/2010/main" val="4041068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“Normal Conditions based on conditions the same as the day the </a:t>
            </a:r>
            <a:r>
              <a:rPr lang="en-US" dirty="0" err="1" smtClean="0"/>
              <a:t>Shackleford</a:t>
            </a:r>
            <a:r>
              <a:rPr lang="en-US" dirty="0" smtClean="0"/>
              <a:t> Fire </a:t>
            </a:r>
            <a:r>
              <a:rPr lang="en-US" dirty="0" smtClean="0"/>
              <a:t>Started which started on 7/30/2022 and contained on 8/5/2022, it grew to 31 acres.  </a:t>
            </a:r>
            <a:endParaRPr lang="en-US" dirty="0" smtClean="0"/>
          </a:p>
          <a:p>
            <a:pPr lvl="1"/>
            <a:endParaRPr lang="en-US" dirty="0"/>
          </a:p>
          <a:p>
            <a:pPr lvl="2"/>
            <a:r>
              <a:rPr lang="en-US" dirty="0" smtClean="0"/>
              <a:t>Start Location - Mid-slope, afternoon lighting strike with normal weather patterns for a day in August. </a:t>
            </a:r>
          </a:p>
          <a:p>
            <a:pPr lvl="3"/>
            <a:r>
              <a:rPr lang="en-US" dirty="0" smtClean="0"/>
              <a:t>The edge of the wilderness </a:t>
            </a:r>
          </a:p>
          <a:p>
            <a:pPr lvl="1"/>
            <a:endParaRPr lang="en-US" dirty="0"/>
          </a:p>
          <a:p>
            <a:pPr lvl="1"/>
            <a:r>
              <a:rPr lang="en-US" dirty="0" smtClean="0"/>
              <a:t>These simulations were run using a 24 hour period. Within that time the fire would be more than 3-4 miles from camp.  </a:t>
            </a:r>
            <a:endParaRPr lang="en-US" dirty="0"/>
          </a:p>
        </p:txBody>
      </p:sp>
    </p:spTree>
    <p:extLst>
      <p:ext uri="{BB962C8B-B14F-4D97-AF65-F5344CB8AC3E}">
        <p14:creationId xmlns:p14="http://schemas.microsoft.com/office/powerpoint/2010/main" val="264422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“Normal Conditions with Westerly Winds of 3-8 m.p.h.”</a:t>
            </a:r>
          </a:p>
          <a:p>
            <a:pPr lvl="1"/>
            <a:endParaRPr lang="en-US" dirty="0"/>
          </a:p>
          <a:p>
            <a:pPr lvl="2"/>
            <a:r>
              <a:rPr lang="en-US" dirty="0" smtClean="0"/>
              <a:t>Start Location - Mid-slope, afternoon lighting strike with normal weather patterns for a day in August.  </a:t>
            </a:r>
          </a:p>
          <a:p>
            <a:pPr lvl="1"/>
            <a:endParaRPr lang="en-US" dirty="0"/>
          </a:p>
          <a:p>
            <a:pPr lvl="1"/>
            <a:r>
              <a:rPr lang="en-US" dirty="0" smtClean="0"/>
              <a:t>This simulation was run using a 8 hour period. Within that time the fire would still be 3-4 miles from camp.  </a:t>
            </a:r>
            <a:endParaRPr lang="en-US" dirty="0"/>
          </a:p>
        </p:txBody>
      </p:sp>
    </p:spTree>
    <p:extLst>
      <p:ext uri="{BB962C8B-B14F-4D97-AF65-F5344CB8AC3E}">
        <p14:creationId xmlns:p14="http://schemas.microsoft.com/office/powerpoint/2010/main" val="3186298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Simulations</a:t>
            </a:r>
            <a:endParaRPr lang="en-US" dirty="0"/>
          </a:p>
        </p:txBody>
      </p:sp>
      <p:sp>
        <p:nvSpPr>
          <p:cNvPr id="3" name="Content Placeholder 2"/>
          <p:cNvSpPr>
            <a:spLocks noGrp="1"/>
          </p:cNvSpPr>
          <p:nvPr>
            <p:ph idx="1"/>
          </p:nvPr>
        </p:nvSpPr>
        <p:spPr/>
        <p:txBody>
          <a:bodyPr>
            <a:normAutofit/>
          </a:bodyPr>
          <a:lstStyle/>
          <a:p>
            <a:pPr lvl="1"/>
            <a:r>
              <a:rPr lang="en-US" dirty="0" smtClean="0"/>
              <a:t>“Catastrophic Conditions Simulation 1”</a:t>
            </a:r>
          </a:p>
          <a:p>
            <a:pPr lvl="1"/>
            <a:endParaRPr lang="en-US" dirty="0"/>
          </a:p>
          <a:p>
            <a:pPr lvl="2"/>
            <a:r>
              <a:rPr lang="en-US" dirty="0" smtClean="0"/>
              <a:t>20 m.p.h. constant winds blowing toward camp depending on fire start location.</a:t>
            </a:r>
          </a:p>
          <a:p>
            <a:pPr lvl="2"/>
            <a:r>
              <a:rPr lang="en-US" dirty="0" smtClean="0"/>
              <a:t>1 p.m. start on the </a:t>
            </a:r>
            <a:r>
              <a:rPr lang="en-US" i="1" dirty="0" smtClean="0"/>
              <a:t>South Side of Kidder Creek Drainage </a:t>
            </a:r>
            <a:r>
              <a:rPr lang="en-US" dirty="0" smtClean="0"/>
              <a:t>at the edge of the wilderness.</a:t>
            </a:r>
          </a:p>
          <a:p>
            <a:pPr lvl="2"/>
            <a:endParaRPr lang="en-US" dirty="0"/>
          </a:p>
          <a:p>
            <a:pPr lvl="2"/>
            <a:r>
              <a:rPr lang="en-US" dirty="0" smtClean="0"/>
              <a:t>Under these conditions the simulation shows that it would likely take between </a:t>
            </a:r>
            <a:r>
              <a:rPr lang="en-US" u="sng" dirty="0" smtClean="0"/>
              <a:t>4 and 8 hours for the fire to reach the “safety zone” area.</a:t>
            </a:r>
          </a:p>
          <a:p>
            <a:pPr lvl="2"/>
            <a:endParaRPr lang="en-US" dirty="0"/>
          </a:p>
          <a:p>
            <a:pPr lvl="2"/>
            <a:r>
              <a:rPr lang="en-US" dirty="0" smtClean="0"/>
              <a:t>**This model shows the direction of a fire coming from the Wooley Creek drainage.  </a:t>
            </a:r>
          </a:p>
        </p:txBody>
      </p:sp>
    </p:spTree>
    <p:extLst>
      <p:ext uri="{BB962C8B-B14F-4D97-AF65-F5344CB8AC3E}">
        <p14:creationId xmlns:p14="http://schemas.microsoft.com/office/powerpoint/2010/main" val="2580073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docProps/app.xml><?xml version="1.0" encoding="utf-8"?>
<Properties xmlns="http://schemas.openxmlformats.org/officeDocument/2006/extended-properties" xmlns:vt="http://schemas.openxmlformats.org/officeDocument/2006/docPropsVTypes">
  <Template>TM03090434[[fn=Wood Type]]</Template>
  <TotalTime>9454</TotalTime>
  <Words>2000</Words>
  <Application>Microsoft Office PowerPoint</Application>
  <PresentationFormat>Widescreen</PresentationFormat>
  <Paragraphs>282</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Arial Black</vt:lpstr>
      <vt:lpstr>Wingdings</vt:lpstr>
      <vt:lpstr>Wood Type</vt:lpstr>
      <vt:lpstr>Fire Emergency Plan </vt:lpstr>
      <vt:lpstr>Outline </vt:lpstr>
      <vt:lpstr>The Big Question</vt:lpstr>
      <vt:lpstr>Preparation of a robust plan</vt:lpstr>
      <vt:lpstr>Preparation of robust plan </vt:lpstr>
      <vt:lpstr>Fire Simulations</vt:lpstr>
      <vt:lpstr>Fire Simulations</vt:lpstr>
      <vt:lpstr>Fire Simulations</vt:lpstr>
      <vt:lpstr>Fire Simulations</vt:lpstr>
      <vt:lpstr>Fire Simulations</vt:lpstr>
      <vt:lpstr>Fire Simulations</vt:lpstr>
      <vt:lpstr>Fire Simulations</vt:lpstr>
      <vt:lpstr>Fire Simulations</vt:lpstr>
      <vt:lpstr>Fire Simulations Conclusion</vt:lpstr>
      <vt:lpstr>Prevention and Safeguarding</vt:lpstr>
      <vt:lpstr>Emergency Plan</vt:lpstr>
      <vt:lpstr>Lookout</vt:lpstr>
      <vt:lpstr>Communication</vt:lpstr>
      <vt:lpstr>Evacuation</vt:lpstr>
      <vt:lpstr>PowerPoint Presentation</vt:lpstr>
      <vt:lpstr>Evacuation</vt:lpstr>
      <vt:lpstr>Current Evacuation</vt:lpstr>
      <vt:lpstr>Current Evacuation </vt:lpstr>
      <vt:lpstr>Current Evacuation</vt:lpstr>
      <vt:lpstr>Current Evacuation</vt:lpstr>
      <vt:lpstr>Current Evacuation</vt:lpstr>
      <vt:lpstr>Evac Plan for Max. Occupancy</vt:lpstr>
      <vt:lpstr>Evacuation Plan for New Max. Occupancy</vt:lpstr>
      <vt:lpstr>Safety Zone</vt:lpstr>
      <vt:lpstr>Safety Zone</vt:lpstr>
      <vt:lpstr>Safety Zone</vt:lpstr>
      <vt:lpstr>PowerPoint Presentation</vt:lpstr>
      <vt:lpstr>Benefits to Community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Kidder Creek Camp</dc:title>
  <dc:creator>Andy Warken</dc:creator>
  <cp:lastModifiedBy>Andy Warken</cp:lastModifiedBy>
  <cp:revision>52</cp:revision>
  <dcterms:created xsi:type="dcterms:W3CDTF">2022-10-19T18:47:34Z</dcterms:created>
  <dcterms:modified xsi:type="dcterms:W3CDTF">2022-11-10T14:45:49Z</dcterms:modified>
</cp:coreProperties>
</file>